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69CF0-6614-4062-9226-E0E906303CC4}" v="1" dt="2026-02-03T12:09: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2" y="5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 Camilli" userId="5f4edc28-8f53-4361-aa81-14fb0774eba4" providerId="ADAL" clId="{C0169CF0-6614-4062-9226-E0E906303CC4}"/>
    <pc:docChg chg="custSel modSld">
      <pc:chgData name="Luci Camilli" userId="5f4edc28-8f53-4361-aa81-14fb0774eba4" providerId="ADAL" clId="{C0169CF0-6614-4062-9226-E0E906303CC4}" dt="2026-02-03T12:33:49.526" v="121" actId="1076"/>
      <pc:docMkLst>
        <pc:docMk/>
      </pc:docMkLst>
      <pc:sldChg chg="modSp mod">
        <pc:chgData name="Luci Camilli" userId="5f4edc28-8f53-4361-aa81-14fb0774eba4" providerId="ADAL" clId="{C0169CF0-6614-4062-9226-E0E906303CC4}" dt="2026-02-03T12:09:30.965" v="3" actId="20577"/>
        <pc:sldMkLst>
          <pc:docMk/>
          <pc:sldMk cId="0" sldId="259"/>
        </pc:sldMkLst>
        <pc:spChg chg="mod">
          <ac:chgData name="Luci Camilli" userId="5f4edc28-8f53-4361-aa81-14fb0774eba4" providerId="ADAL" clId="{C0169CF0-6614-4062-9226-E0E906303CC4}" dt="2026-02-03T12:09:30.965" v="3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Luci Camilli" userId="5f4edc28-8f53-4361-aa81-14fb0774eba4" providerId="ADAL" clId="{C0169CF0-6614-4062-9226-E0E906303CC4}" dt="2026-02-03T12:21:27.470" v="83" actId="20577"/>
        <pc:sldMkLst>
          <pc:docMk/>
          <pc:sldMk cId="0" sldId="277"/>
        </pc:sldMkLst>
        <pc:spChg chg="mod">
          <ac:chgData name="Luci Camilli" userId="5f4edc28-8f53-4361-aa81-14fb0774eba4" providerId="ADAL" clId="{C0169CF0-6614-4062-9226-E0E906303CC4}" dt="2026-02-03T12:21:27.470" v="83" actId="20577"/>
          <ac:spMkLst>
            <pc:docMk/>
            <pc:sldMk cId="0" sldId="277"/>
            <ac:spMk id="3" creationId="{00000000-0000-0000-0000-000000000000}"/>
          </ac:spMkLst>
        </pc:spChg>
        <pc:spChg chg="del mod">
          <ac:chgData name="Luci Camilli" userId="5f4edc28-8f53-4361-aa81-14fb0774eba4" providerId="ADAL" clId="{C0169CF0-6614-4062-9226-E0E906303CC4}" dt="2026-02-03T12:17:54.484" v="36" actId="478"/>
          <ac:spMkLst>
            <pc:docMk/>
            <pc:sldMk cId="0" sldId="277"/>
            <ac:spMk id="4" creationId="{00000000-0000-0000-0000-000000000000}"/>
          </ac:spMkLst>
        </pc:spChg>
        <pc:spChg chg="del mod">
          <ac:chgData name="Luci Camilli" userId="5f4edc28-8f53-4361-aa81-14fb0774eba4" providerId="ADAL" clId="{C0169CF0-6614-4062-9226-E0E906303CC4}" dt="2026-02-03T12:17:36.415" v="28"/>
          <ac:spMkLst>
            <pc:docMk/>
            <pc:sldMk cId="0" sldId="277"/>
            <ac:spMk id="5" creationId="{00000000-0000-0000-0000-000000000000}"/>
          </ac:spMkLst>
        </pc:spChg>
        <pc:spChg chg="del">
          <ac:chgData name="Luci Camilli" userId="5f4edc28-8f53-4361-aa81-14fb0774eba4" providerId="ADAL" clId="{C0169CF0-6614-4062-9226-E0E906303CC4}" dt="2026-02-03T12:17:42.620" v="30" actId="478"/>
          <ac:spMkLst>
            <pc:docMk/>
            <pc:sldMk cId="0" sldId="277"/>
            <ac:spMk id="6" creationId="{00000000-0000-0000-0000-000000000000}"/>
          </ac:spMkLst>
        </pc:spChg>
        <pc:spChg chg="del mod">
          <ac:chgData name="Luci Camilli" userId="5f4edc28-8f53-4361-aa81-14fb0774eba4" providerId="ADAL" clId="{C0169CF0-6614-4062-9226-E0E906303CC4}" dt="2026-02-03T12:17:46.144" v="34"/>
          <ac:spMkLst>
            <pc:docMk/>
            <pc:sldMk cId="0" sldId="277"/>
            <ac:spMk id="7" creationId="{00000000-0000-0000-0000-000000000000}"/>
          </ac:spMkLst>
        </pc:spChg>
        <pc:spChg chg="del mod">
          <ac:chgData name="Luci Camilli" userId="5f4edc28-8f53-4361-aa81-14fb0774eba4" providerId="ADAL" clId="{C0169CF0-6614-4062-9226-E0E906303CC4}" dt="2026-02-03T12:18:27.868" v="46" actId="478"/>
          <ac:spMkLst>
            <pc:docMk/>
            <pc:sldMk cId="0" sldId="277"/>
            <ac:spMk id="8" creationId="{00000000-0000-0000-0000-000000000000}"/>
          </ac:spMkLst>
        </pc:spChg>
        <pc:spChg chg="del mod">
          <ac:chgData name="Luci Camilli" userId="5f4edc28-8f53-4361-aa81-14fb0774eba4" providerId="ADAL" clId="{C0169CF0-6614-4062-9226-E0E906303CC4}" dt="2026-02-03T12:18:27.884" v="48"/>
          <ac:spMkLst>
            <pc:docMk/>
            <pc:sldMk cId="0" sldId="277"/>
            <ac:spMk id="9" creationId="{00000000-0000-0000-0000-000000000000}"/>
          </ac:spMkLst>
        </pc:spChg>
        <pc:picChg chg="del">
          <ac:chgData name="Luci Camilli" userId="5f4edc28-8f53-4361-aa81-14fb0774eba4" providerId="ADAL" clId="{C0169CF0-6614-4062-9226-E0E906303CC4}" dt="2026-02-03T12:18:37.365" v="49" actId="478"/>
          <ac:picMkLst>
            <pc:docMk/>
            <pc:sldMk cId="0" sldId="277"/>
            <ac:picMk id="10" creationId="{00000000-0000-0000-0000-000000000000}"/>
          </ac:picMkLst>
        </pc:picChg>
        <pc:picChg chg="add mod">
          <ac:chgData name="Luci Camilli" userId="5f4edc28-8f53-4361-aa81-14fb0774eba4" providerId="ADAL" clId="{C0169CF0-6614-4062-9226-E0E906303CC4}" dt="2026-02-03T12:21:09.609" v="80" actId="1076"/>
          <ac:picMkLst>
            <pc:docMk/>
            <pc:sldMk cId="0" sldId="277"/>
            <ac:picMk id="12" creationId="{440AF233-41B1-FB6A-A9D6-625BD5B6E7F4}"/>
          </ac:picMkLst>
        </pc:picChg>
      </pc:sldChg>
      <pc:sldChg chg="addSp delSp modSp mod">
        <pc:chgData name="Luci Camilli" userId="5f4edc28-8f53-4361-aa81-14fb0774eba4" providerId="ADAL" clId="{C0169CF0-6614-4062-9226-E0E906303CC4}" dt="2026-02-03T12:23:42.230" v="87" actId="1076"/>
        <pc:sldMkLst>
          <pc:docMk/>
          <pc:sldMk cId="0" sldId="278"/>
        </pc:sldMkLst>
        <pc:picChg chg="del">
          <ac:chgData name="Luci Camilli" userId="5f4edc28-8f53-4361-aa81-14fb0774eba4" providerId="ADAL" clId="{C0169CF0-6614-4062-9226-E0E906303CC4}" dt="2026-02-03T12:23:07.076" v="84" actId="478"/>
          <ac:picMkLst>
            <pc:docMk/>
            <pc:sldMk cId="0" sldId="278"/>
            <ac:picMk id="4" creationId="{00000000-0000-0000-0000-000000000000}"/>
          </ac:picMkLst>
        </pc:picChg>
        <pc:picChg chg="add mod">
          <ac:chgData name="Luci Camilli" userId="5f4edc28-8f53-4361-aa81-14fb0774eba4" providerId="ADAL" clId="{C0169CF0-6614-4062-9226-E0E906303CC4}" dt="2026-02-03T12:23:42.230" v="87" actId="1076"/>
          <ac:picMkLst>
            <pc:docMk/>
            <pc:sldMk cId="0" sldId="278"/>
            <ac:picMk id="6" creationId="{214D495B-05D5-33AE-9423-9ECA8F387899}"/>
          </ac:picMkLst>
        </pc:picChg>
      </pc:sldChg>
      <pc:sldChg chg="addSp delSp modSp mod">
        <pc:chgData name="Luci Camilli" userId="5f4edc28-8f53-4361-aa81-14fb0774eba4" providerId="ADAL" clId="{C0169CF0-6614-4062-9226-E0E906303CC4}" dt="2026-02-03T12:25:09.123" v="93" actId="14100"/>
        <pc:sldMkLst>
          <pc:docMk/>
          <pc:sldMk cId="0" sldId="279"/>
        </pc:sldMkLst>
        <pc:picChg chg="del">
          <ac:chgData name="Luci Camilli" userId="5f4edc28-8f53-4361-aa81-14fb0774eba4" providerId="ADAL" clId="{C0169CF0-6614-4062-9226-E0E906303CC4}" dt="2026-02-03T12:24:57.049" v="88" actId="478"/>
          <ac:picMkLst>
            <pc:docMk/>
            <pc:sldMk cId="0" sldId="279"/>
            <ac:picMk id="5" creationId="{00000000-0000-0000-0000-000000000000}"/>
          </ac:picMkLst>
        </pc:picChg>
        <pc:picChg chg="add mod">
          <ac:chgData name="Luci Camilli" userId="5f4edc28-8f53-4361-aa81-14fb0774eba4" providerId="ADAL" clId="{C0169CF0-6614-4062-9226-E0E906303CC4}" dt="2026-02-03T12:25:09.123" v="93" actId="14100"/>
          <ac:picMkLst>
            <pc:docMk/>
            <pc:sldMk cId="0" sldId="279"/>
            <ac:picMk id="7" creationId="{D40F44C2-09A4-FDFC-4A9E-74D78A038712}"/>
          </ac:picMkLst>
        </pc:picChg>
      </pc:sldChg>
      <pc:sldChg chg="addSp delSp modSp mod">
        <pc:chgData name="Luci Camilli" userId="5f4edc28-8f53-4361-aa81-14fb0774eba4" providerId="ADAL" clId="{C0169CF0-6614-4062-9226-E0E906303CC4}" dt="2026-02-03T12:27:12.930" v="102" actId="1076"/>
        <pc:sldMkLst>
          <pc:docMk/>
          <pc:sldMk cId="0" sldId="280"/>
        </pc:sldMkLst>
        <pc:picChg chg="del">
          <ac:chgData name="Luci Camilli" userId="5f4edc28-8f53-4361-aa81-14fb0774eba4" providerId="ADAL" clId="{C0169CF0-6614-4062-9226-E0E906303CC4}" dt="2026-02-03T12:26:52.351" v="94" actId="478"/>
          <ac:picMkLst>
            <pc:docMk/>
            <pc:sldMk cId="0" sldId="280"/>
            <ac:picMk id="4" creationId="{00000000-0000-0000-0000-000000000000}"/>
          </ac:picMkLst>
        </pc:picChg>
        <pc:picChg chg="add mod">
          <ac:chgData name="Luci Camilli" userId="5f4edc28-8f53-4361-aa81-14fb0774eba4" providerId="ADAL" clId="{C0169CF0-6614-4062-9226-E0E906303CC4}" dt="2026-02-03T12:27:12.930" v="102" actId="1076"/>
          <ac:picMkLst>
            <pc:docMk/>
            <pc:sldMk cId="0" sldId="280"/>
            <ac:picMk id="6" creationId="{6B8F99A5-4166-1237-5CEC-29A637C6451E}"/>
          </ac:picMkLst>
        </pc:picChg>
      </pc:sldChg>
      <pc:sldChg chg="addSp delSp modSp mod">
        <pc:chgData name="Luci Camilli" userId="5f4edc28-8f53-4361-aa81-14fb0774eba4" providerId="ADAL" clId="{C0169CF0-6614-4062-9226-E0E906303CC4}" dt="2026-02-03T12:28:09.056" v="106" actId="1076"/>
        <pc:sldMkLst>
          <pc:docMk/>
          <pc:sldMk cId="0" sldId="282"/>
        </pc:sldMkLst>
        <pc:picChg chg="del">
          <ac:chgData name="Luci Camilli" userId="5f4edc28-8f53-4361-aa81-14fb0774eba4" providerId="ADAL" clId="{C0169CF0-6614-4062-9226-E0E906303CC4}" dt="2026-02-03T12:27:23.878" v="103" actId="478"/>
          <ac:picMkLst>
            <pc:docMk/>
            <pc:sldMk cId="0" sldId="282"/>
            <ac:picMk id="4" creationId="{00000000-0000-0000-0000-000000000000}"/>
          </ac:picMkLst>
        </pc:picChg>
        <pc:picChg chg="add mod">
          <ac:chgData name="Luci Camilli" userId="5f4edc28-8f53-4361-aa81-14fb0774eba4" providerId="ADAL" clId="{C0169CF0-6614-4062-9226-E0E906303CC4}" dt="2026-02-03T12:28:09.056" v="106" actId="1076"/>
          <ac:picMkLst>
            <pc:docMk/>
            <pc:sldMk cId="0" sldId="282"/>
            <ac:picMk id="6" creationId="{D9E77DA1-2A76-6E0D-0129-AA3FB85E7C09}"/>
          </ac:picMkLst>
        </pc:picChg>
      </pc:sldChg>
      <pc:sldChg chg="addSp delSp modSp mod">
        <pc:chgData name="Luci Camilli" userId="5f4edc28-8f53-4361-aa81-14fb0774eba4" providerId="ADAL" clId="{C0169CF0-6614-4062-9226-E0E906303CC4}" dt="2026-02-03T12:29:04.729" v="111" actId="14100"/>
        <pc:sldMkLst>
          <pc:docMk/>
          <pc:sldMk cId="0" sldId="284"/>
        </pc:sldMkLst>
        <pc:grpChg chg="del">
          <ac:chgData name="Luci Camilli" userId="5f4edc28-8f53-4361-aa81-14fb0774eba4" providerId="ADAL" clId="{C0169CF0-6614-4062-9226-E0E906303CC4}" dt="2026-02-03T12:28:17.936" v="107" actId="478"/>
          <ac:grpSpMkLst>
            <pc:docMk/>
            <pc:sldMk cId="0" sldId="284"/>
            <ac:grpSpMk id="4" creationId="{00000000-0000-0000-0000-000000000000}"/>
          </ac:grpSpMkLst>
        </pc:grpChg>
        <pc:picChg chg="add mod">
          <ac:chgData name="Luci Camilli" userId="5f4edc28-8f53-4361-aa81-14fb0774eba4" providerId="ADAL" clId="{C0169CF0-6614-4062-9226-E0E906303CC4}" dt="2026-02-03T12:29:04.729" v="111" actId="14100"/>
          <ac:picMkLst>
            <pc:docMk/>
            <pc:sldMk cId="0" sldId="284"/>
            <ac:picMk id="9" creationId="{AE90FB13-FCC7-A094-6420-60C7EFDB71B4}"/>
          </ac:picMkLst>
        </pc:picChg>
      </pc:sldChg>
      <pc:sldChg chg="addSp delSp modSp mod">
        <pc:chgData name="Luci Camilli" userId="5f4edc28-8f53-4361-aa81-14fb0774eba4" providerId="ADAL" clId="{C0169CF0-6614-4062-9226-E0E906303CC4}" dt="2026-02-03T12:30:10.031" v="116" actId="14100"/>
        <pc:sldMkLst>
          <pc:docMk/>
          <pc:sldMk cId="0" sldId="286"/>
        </pc:sldMkLst>
        <pc:grpChg chg="del mod">
          <ac:chgData name="Luci Camilli" userId="5f4edc28-8f53-4361-aa81-14fb0774eba4" providerId="ADAL" clId="{C0169CF0-6614-4062-9226-E0E906303CC4}" dt="2026-02-03T12:29:17.058" v="113" actId="478"/>
          <ac:grpSpMkLst>
            <pc:docMk/>
            <pc:sldMk cId="0" sldId="286"/>
            <ac:grpSpMk id="4" creationId="{00000000-0000-0000-0000-000000000000}"/>
          </ac:grpSpMkLst>
        </pc:grpChg>
        <pc:picChg chg="add mod">
          <ac:chgData name="Luci Camilli" userId="5f4edc28-8f53-4361-aa81-14fb0774eba4" providerId="ADAL" clId="{C0169CF0-6614-4062-9226-E0E906303CC4}" dt="2026-02-03T12:30:10.031" v="116" actId="14100"/>
          <ac:picMkLst>
            <pc:docMk/>
            <pc:sldMk cId="0" sldId="286"/>
            <ac:picMk id="9" creationId="{028A864A-DDEB-8A4A-9ACB-CA8BA4E78AE5}"/>
          </ac:picMkLst>
        </pc:picChg>
      </pc:sldChg>
      <pc:sldChg chg="addSp delSp modSp mod">
        <pc:chgData name="Luci Camilli" userId="5f4edc28-8f53-4361-aa81-14fb0774eba4" providerId="ADAL" clId="{C0169CF0-6614-4062-9226-E0E906303CC4}" dt="2026-02-03T12:33:49.526" v="121" actId="1076"/>
        <pc:sldMkLst>
          <pc:docMk/>
          <pc:sldMk cId="0" sldId="287"/>
        </pc:sldMkLst>
        <pc:picChg chg="del">
          <ac:chgData name="Luci Camilli" userId="5f4edc28-8f53-4361-aa81-14fb0774eba4" providerId="ADAL" clId="{C0169CF0-6614-4062-9226-E0E906303CC4}" dt="2026-02-03T12:33:36.735" v="117" actId="478"/>
          <ac:picMkLst>
            <pc:docMk/>
            <pc:sldMk cId="0" sldId="287"/>
            <ac:picMk id="4" creationId="{00000000-0000-0000-0000-000000000000}"/>
          </ac:picMkLst>
        </pc:picChg>
        <pc:picChg chg="add mod">
          <ac:chgData name="Luci Camilli" userId="5f4edc28-8f53-4361-aa81-14fb0774eba4" providerId="ADAL" clId="{C0169CF0-6614-4062-9226-E0E906303CC4}" dt="2026-02-03T12:33:49.526" v="121" actId="1076"/>
          <ac:picMkLst>
            <pc:docMk/>
            <pc:sldMk cId="0" sldId="287"/>
            <ac:picMk id="6" creationId="{DE744673-4ED3-FFDC-4E74-828B78D3F6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4538" y="1066876"/>
            <a:ext cx="8662923" cy="232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6082" y="3565905"/>
            <a:ext cx="8280400" cy="721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635" y="477469"/>
            <a:ext cx="1006157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8273" y="1391488"/>
            <a:ext cx="5766434" cy="237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OD@aberdeencity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ct.org.uk/wiki/index.php?title=Appendix_2.1" TargetMode="External"/><Relationship Id="rId2" Type="http://schemas.openxmlformats.org/officeDocument/2006/relationships/hyperlink" Target="https://peopleanytime.aberdeencity.gov.uk/pay/sal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rgchangedesign@aberdeencity.gov.uk" TargetMode="External"/><Relationship Id="rId2" Type="http://schemas.openxmlformats.org/officeDocument/2006/relationships/hyperlink" Target="https://peopleanytime.aberdeencity.gov.uk/organisation-design/job-evaluation-and-equal-pa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D@aberdeencity.gov.u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Orgchangedesign@aberdeencity.gov.u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emea5.lumessetalentlink.com/?sso_id=ACCTalentli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853440">
              <a:lnSpc>
                <a:spcPts val="5800"/>
              </a:lnSpc>
              <a:spcBef>
                <a:spcPts val="860"/>
              </a:spcBef>
            </a:pPr>
            <a:r>
              <a:rPr sz="5400" spc="-90" dirty="0"/>
              <a:t>Vacancy</a:t>
            </a:r>
            <a:r>
              <a:rPr sz="5400" spc="-280" dirty="0"/>
              <a:t> </a:t>
            </a:r>
            <a:r>
              <a:rPr sz="5400" spc="-50" dirty="0"/>
              <a:t>Approval</a:t>
            </a:r>
            <a:r>
              <a:rPr sz="5400" spc="-210" dirty="0"/>
              <a:t> </a:t>
            </a:r>
            <a:r>
              <a:rPr sz="5400" spc="-10" dirty="0"/>
              <a:t>Process </a:t>
            </a:r>
            <a:r>
              <a:rPr sz="5400" dirty="0"/>
              <a:t>How</a:t>
            </a:r>
            <a:r>
              <a:rPr sz="5400" spc="-245" dirty="0"/>
              <a:t> </a:t>
            </a:r>
            <a:r>
              <a:rPr sz="5400" dirty="0"/>
              <a:t>to</a:t>
            </a:r>
            <a:r>
              <a:rPr sz="5400" spc="-190" dirty="0"/>
              <a:t> </a:t>
            </a:r>
            <a:r>
              <a:rPr sz="5400" spc="-70" dirty="0"/>
              <a:t>create</a:t>
            </a:r>
            <a:r>
              <a:rPr sz="5400" spc="-235" dirty="0"/>
              <a:t> </a:t>
            </a:r>
            <a:r>
              <a:rPr sz="5400" dirty="0"/>
              <a:t>a</a:t>
            </a:r>
            <a:r>
              <a:rPr sz="5400" spc="-185" dirty="0"/>
              <a:t> </a:t>
            </a:r>
            <a:r>
              <a:rPr sz="5400" dirty="0"/>
              <a:t>new</a:t>
            </a:r>
            <a:r>
              <a:rPr sz="5400" spc="-229" dirty="0"/>
              <a:t> </a:t>
            </a:r>
            <a:r>
              <a:rPr sz="5400" spc="-50" dirty="0"/>
              <a:t>request</a:t>
            </a:r>
            <a:r>
              <a:rPr sz="5400" spc="-240" dirty="0"/>
              <a:t> </a:t>
            </a:r>
            <a:r>
              <a:rPr sz="5400" spc="-25" dirty="0"/>
              <a:t>on</a:t>
            </a:r>
            <a:endParaRPr sz="5400"/>
          </a:p>
          <a:p>
            <a:pPr marL="3039745">
              <a:lnSpc>
                <a:spcPts val="5715"/>
              </a:lnSpc>
            </a:pPr>
            <a:r>
              <a:rPr sz="5400" spc="-10" dirty="0"/>
              <a:t>Talentlink</a:t>
            </a:r>
            <a:endParaRPr sz="54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177290" marR="5080" indent="-1165225">
              <a:lnSpc>
                <a:spcPts val="2600"/>
              </a:lnSpc>
              <a:spcBef>
                <a:spcPts val="420"/>
              </a:spcBef>
            </a:pPr>
            <a:r>
              <a:rPr dirty="0"/>
              <a:t>This</a:t>
            </a:r>
            <a:r>
              <a:rPr spc="-65" dirty="0"/>
              <a:t> </a:t>
            </a:r>
            <a:r>
              <a:rPr dirty="0"/>
              <a:t>is</a:t>
            </a:r>
            <a:r>
              <a:rPr spc="-80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dirty="0"/>
              <a:t>guide</a:t>
            </a:r>
            <a:r>
              <a:rPr spc="-8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how</a:t>
            </a:r>
            <a:r>
              <a:rPr spc="-85" dirty="0"/>
              <a:t> </a:t>
            </a:r>
            <a:r>
              <a:rPr dirty="0"/>
              <a:t>to</a:t>
            </a:r>
            <a:r>
              <a:rPr spc="-90" dirty="0"/>
              <a:t> </a:t>
            </a:r>
            <a:r>
              <a:rPr dirty="0"/>
              <a:t>login</a:t>
            </a:r>
            <a:r>
              <a:rPr spc="-90" dirty="0"/>
              <a:t> </a:t>
            </a:r>
            <a:r>
              <a:rPr dirty="0"/>
              <a:t>into</a:t>
            </a:r>
            <a:r>
              <a:rPr spc="-80" dirty="0"/>
              <a:t> </a:t>
            </a:r>
            <a:r>
              <a:rPr spc="-25" dirty="0"/>
              <a:t>Talentlink,</a:t>
            </a:r>
            <a:r>
              <a:rPr spc="-50" dirty="0"/>
              <a:t> </a:t>
            </a:r>
            <a:r>
              <a:rPr dirty="0"/>
              <a:t>create</a:t>
            </a:r>
            <a:r>
              <a:rPr spc="-95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dirty="0"/>
              <a:t>new</a:t>
            </a:r>
            <a:r>
              <a:rPr spc="-70" dirty="0"/>
              <a:t> </a:t>
            </a:r>
            <a:r>
              <a:rPr spc="-10" dirty="0"/>
              <a:t>vacancy request</a:t>
            </a:r>
            <a:r>
              <a:rPr spc="-80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dirty="0"/>
              <a:t>how</a:t>
            </a:r>
            <a:r>
              <a:rPr spc="-65" dirty="0"/>
              <a:t> </a:t>
            </a:r>
            <a:r>
              <a:rPr dirty="0"/>
              <a:t>to</a:t>
            </a:r>
            <a:r>
              <a:rPr spc="-90" dirty="0"/>
              <a:t> </a:t>
            </a:r>
            <a:r>
              <a:rPr dirty="0"/>
              <a:t>initiate</a:t>
            </a:r>
            <a:r>
              <a:rPr spc="-105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20" dirty="0"/>
              <a:t>approval</a:t>
            </a:r>
            <a:r>
              <a:rPr spc="-70" dirty="0"/>
              <a:t> </a:t>
            </a:r>
            <a:r>
              <a:rPr spc="-10" dirty="0"/>
              <a:t>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61491" y="192481"/>
            <a:ext cx="2387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Job</a:t>
            </a:r>
            <a:r>
              <a:rPr spc="-170" dirty="0"/>
              <a:t> </a:t>
            </a:r>
            <a:r>
              <a:rPr spc="-30" dirty="0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848360"/>
            <a:ext cx="4281805" cy="48983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0029" marR="31750" indent="-227329">
              <a:lnSpc>
                <a:spcPts val="30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Administrative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 	</a:t>
            </a:r>
            <a:r>
              <a:rPr sz="2800" dirty="0">
                <a:latin typeface="Calibri"/>
                <a:cs typeface="Calibri"/>
              </a:rPr>
              <a:t>section,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	</a:t>
            </a:r>
            <a:r>
              <a:rPr sz="2800" spc="-10" dirty="0">
                <a:latin typeface="Calibri"/>
                <a:cs typeface="Calibri"/>
              </a:rPr>
              <a:t>complete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relevant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fields</a:t>
            </a:r>
            <a:endParaRPr sz="2800">
              <a:latin typeface="Calibri"/>
              <a:cs typeface="Calibri"/>
            </a:endParaRPr>
          </a:p>
          <a:p>
            <a:pPr marL="240029" marR="80010" indent="-227329">
              <a:lnSpc>
                <a:spcPts val="3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ensure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 	</a:t>
            </a:r>
            <a:r>
              <a:rPr sz="2800" dirty="0">
                <a:latin typeface="Calibri"/>
                <a:cs typeface="Calibri"/>
              </a:rPr>
              <a:t>much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details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possible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ts val="3180"/>
              </a:lnSpc>
              <a:spcBef>
                <a:spcPts val="39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Once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submit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05"/>
              </a:lnSpc>
            </a:pPr>
            <a:r>
              <a:rPr sz="2800" dirty="0">
                <a:latin typeface="Calibri"/>
                <a:cs typeface="Calibri"/>
              </a:rPr>
              <a:t>your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request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recruit,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89300"/>
              </a:lnSpc>
              <a:spcBef>
                <a:spcPts val="280"/>
              </a:spcBef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Job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Number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generate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ABC </a:t>
            </a:r>
            <a:r>
              <a:rPr sz="2800" spc="-20" dirty="0">
                <a:latin typeface="Calibri"/>
                <a:cs typeface="Calibri"/>
              </a:rPr>
              <a:t>reference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number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all </a:t>
            </a:r>
            <a:r>
              <a:rPr sz="2800" dirty="0">
                <a:latin typeface="Calibri"/>
                <a:cs typeface="Calibri"/>
              </a:rPr>
              <a:t>future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correspondence related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vacancy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899158"/>
            <a:ext cx="4425696" cy="58872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573735"/>
            <a:ext cx="4801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Job</a:t>
            </a:r>
            <a:r>
              <a:rPr spc="-215" dirty="0"/>
              <a:t> </a:t>
            </a:r>
            <a:r>
              <a:rPr spc="-40" dirty="0"/>
              <a:t>Details</a:t>
            </a:r>
            <a:r>
              <a:rPr spc="-190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1531111"/>
            <a:ext cx="4493895" cy="41363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0029" marR="251460" indent="-227329">
              <a:lnSpc>
                <a:spcPts val="30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complete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relevant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fields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When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reach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Location 	</a:t>
            </a:r>
            <a:r>
              <a:rPr sz="2800" dirty="0">
                <a:latin typeface="Calibri"/>
                <a:cs typeface="Calibri"/>
              </a:rPr>
              <a:t>drop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down,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Postcode 	</a:t>
            </a:r>
            <a:r>
              <a:rPr sz="2800" dirty="0">
                <a:latin typeface="Calibri"/>
                <a:cs typeface="Calibri"/>
              </a:rPr>
              <a:t>field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populate</a:t>
            </a:r>
            <a:endParaRPr sz="2800">
              <a:latin typeface="Calibri"/>
              <a:cs typeface="Calibri"/>
            </a:endParaRPr>
          </a:p>
          <a:p>
            <a:pPr marL="240029" marR="78740" indent="-227329">
              <a:lnSpc>
                <a:spcPct val="893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vacancy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resulted 	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employee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moving 	</a:t>
            </a:r>
            <a:r>
              <a:rPr sz="2800" spc="-30" dirty="0">
                <a:latin typeface="Calibri"/>
                <a:cs typeface="Calibri"/>
              </a:rPr>
              <a:t>internally,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confirm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date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left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vacancy 	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wish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recruit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432560"/>
            <a:ext cx="4363212" cy="48585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10616" y="418591"/>
            <a:ext cx="48037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Job</a:t>
            </a:r>
            <a:r>
              <a:rPr spc="-245" dirty="0"/>
              <a:t> </a:t>
            </a:r>
            <a:r>
              <a:rPr spc="-40" dirty="0"/>
              <a:t>Details</a:t>
            </a:r>
            <a:r>
              <a:rPr spc="-210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2192477"/>
            <a:ext cx="4330065" cy="23577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0029" marR="5080" indent="-227329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complete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drop 	</a:t>
            </a:r>
            <a:r>
              <a:rPr sz="2800" dirty="0">
                <a:latin typeface="Calibri"/>
                <a:cs typeface="Calibri"/>
              </a:rPr>
              <a:t>down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fields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allow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HR 	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Centre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undertake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required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pre-	employment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checks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 	</a:t>
            </a:r>
            <a:r>
              <a:rPr sz="2800" spc="-25" dirty="0">
                <a:latin typeface="Calibri"/>
                <a:cs typeface="Calibri"/>
              </a:rPr>
              <a:t>preferred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candidate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(s)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95" y="1219200"/>
            <a:ext cx="4387596" cy="51937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61289" y="294894"/>
            <a:ext cx="48018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Job</a:t>
            </a:r>
            <a:r>
              <a:rPr spc="-245" dirty="0"/>
              <a:t> </a:t>
            </a:r>
            <a:r>
              <a:rPr spc="-40" dirty="0"/>
              <a:t>Details</a:t>
            </a:r>
            <a:r>
              <a:rPr spc="-210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3857" y="281533"/>
            <a:ext cx="6173470" cy="62255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Select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relevant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ACC</a:t>
            </a:r>
            <a:r>
              <a:rPr sz="2600" b="1" spc="-1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Grade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e.g.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G9</a:t>
            </a:r>
            <a:endParaRPr sz="2600">
              <a:latin typeface="Calibri"/>
              <a:cs typeface="Calibri"/>
            </a:endParaRPr>
          </a:p>
          <a:p>
            <a:pPr marL="241300" marR="229235" indent="-229235">
              <a:lnSpc>
                <a:spcPct val="897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For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Recruiting</a:t>
            </a:r>
            <a:r>
              <a:rPr sz="2600" b="1" spc="-1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Manager</a:t>
            </a:r>
            <a:r>
              <a:rPr sz="2600" b="1" spc="-1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email</a:t>
            </a:r>
            <a:r>
              <a:rPr sz="2600" b="1" spc="-1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address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– </a:t>
            </a:r>
            <a:r>
              <a:rPr sz="2600" dirty="0">
                <a:latin typeface="Calibri"/>
                <a:cs typeface="Calibri"/>
              </a:rPr>
              <a:t>please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enter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details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individual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Centre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correspond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during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pre-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employment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checks</a:t>
            </a:r>
            <a:endParaRPr sz="2600">
              <a:latin typeface="Calibri"/>
              <a:cs typeface="Calibri"/>
            </a:endParaRPr>
          </a:p>
          <a:p>
            <a:pPr marL="241300" marR="104139" indent="-229235">
              <a:lnSpc>
                <a:spcPct val="898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Core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HR</a:t>
            </a:r>
            <a:r>
              <a:rPr sz="2600" b="1" spc="-9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Post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Number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please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in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enter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Business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Case </a:t>
            </a:r>
            <a:r>
              <a:rPr sz="2600" spc="-25" dirty="0">
                <a:latin typeface="Calibri"/>
                <a:cs typeface="Calibri"/>
              </a:rPr>
              <a:t>Reference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new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post.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Your </a:t>
            </a:r>
            <a:r>
              <a:rPr sz="2600" dirty="0">
                <a:latin typeface="Calibri"/>
                <a:cs typeface="Calibri"/>
              </a:rPr>
              <a:t>budget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holder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60"/>
              </a:lnSpc>
            </a:pPr>
            <a:r>
              <a:rPr sz="2600" dirty="0">
                <a:latin typeface="Calibri"/>
                <a:cs typeface="Calibri"/>
              </a:rPr>
              <a:t>or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POD@aberdeencity.gov.uk</a:t>
            </a:r>
            <a:r>
              <a:rPr sz="2600" u="none" spc="-5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600" u="none" spc="-20" dirty="0">
                <a:latin typeface="Calibri"/>
                <a:cs typeface="Calibri"/>
              </a:rPr>
              <a:t>will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3040"/>
              </a:lnSpc>
            </a:pPr>
            <a:r>
              <a:rPr sz="2600" dirty="0">
                <a:latin typeface="Calibri"/>
                <a:cs typeface="Calibri"/>
              </a:rPr>
              <a:t>be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able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confirm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unsure</a:t>
            </a:r>
            <a:endParaRPr sz="26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897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25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254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260" dirty="0">
                <a:latin typeface="Calibri"/>
                <a:cs typeface="Calibri"/>
              </a:rPr>
              <a:t>  </a:t>
            </a:r>
            <a:r>
              <a:rPr sz="2600" b="1" dirty="0">
                <a:latin typeface="Calibri"/>
                <a:cs typeface="Calibri"/>
              </a:rPr>
              <a:t>additional</a:t>
            </a:r>
            <a:r>
              <a:rPr sz="2600" b="1" spc="260" dirty="0">
                <a:latin typeface="Calibri"/>
                <a:cs typeface="Calibri"/>
              </a:rPr>
              <a:t>  </a:t>
            </a:r>
            <a:r>
              <a:rPr sz="2600" b="1" dirty="0">
                <a:latin typeface="Calibri"/>
                <a:cs typeface="Calibri"/>
              </a:rPr>
              <a:t>advert</a:t>
            </a:r>
            <a:r>
              <a:rPr sz="2600" b="1" spc="254" dirty="0">
                <a:latin typeface="Calibri"/>
                <a:cs typeface="Calibri"/>
              </a:rPr>
              <a:t>  </a:t>
            </a:r>
            <a:r>
              <a:rPr sz="2600" b="1" spc="-10" dirty="0">
                <a:latin typeface="Calibri"/>
                <a:cs typeface="Calibri"/>
              </a:rPr>
              <a:t>wording</a:t>
            </a:r>
            <a:r>
              <a:rPr sz="2600" spc="-10" dirty="0">
                <a:latin typeface="Calibri"/>
                <a:cs typeface="Calibri"/>
              </a:rPr>
              <a:t>, </a:t>
            </a:r>
            <a:r>
              <a:rPr sz="2600" dirty="0">
                <a:latin typeface="Calibri"/>
                <a:cs typeface="Calibri"/>
              </a:rPr>
              <a:t>please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input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relevant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wording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20" dirty="0">
                <a:latin typeface="Calibri"/>
                <a:cs typeface="Calibri"/>
              </a:rPr>
              <a:t> will </a:t>
            </a:r>
            <a:r>
              <a:rPr sz="2600" dirty="0">
                <a:latin typeface="Calibri"/>
                <a:cs typeface="Calibri"/>
              </a:rPr>
              <a:t>pull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</a:t>
            </a:r>
            <a:r>
              <a:rPr sz="2600" spc="1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1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1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advert.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section,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3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would</a:t>
            </a:r>
            <a:r>
              <a:rPr sz="2600" spc="3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state</a:t>
            </a:r>
            <a:r>
              <a:rPr sz="2600" spc="3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3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3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3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recruiting</a:t>
            </a:r>
            <a:r>
              <a:rPr sz="2600" spc="3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Permanent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Fixed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posts.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2231" y="1447800"/>
            <a:ext cx="5181600" cy="2470785"/>
            <a:chOff x="332231" y="1447800"/>
            <a:chExt cx="5181600" cy="24707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1" y="2119883"/>
              <a:ext cx="5181600" cy="1798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755" y="1447800"/>
              <a:ext cx="5180076" cy="79400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717" y="4279903"/>
            <a:ext cx="4248892" cy="1765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573735"/>
            <a:ext cx="4801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Job</a:t>
            </a:r>
            <a:r>
              <a:rPr spc="-215" dirty="0"/>
              <a:t> </a:t>
            </a:r>
            <a:r>
              <a:rPr spc="-40" dirty="0"/>
              <a:t>Details</a:t>
            </a:r>
            <a:r>
              <a:rPr spc="-190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763015"/>
            <a:ext cx="4469130" cy="56368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marR="107950" indent="-227329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guidance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provided 	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identify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relevant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Job 	</a:t>
            </a:r>
            <a:r>
              <a:rPr sz="2400" b="1" spc="-10" dirty="0">
                <a:latin typeface="Calibri"/>
                <a:cs typeface="Calibri"/>
              </a:rPr>
              <a:t>Category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Sub-</a:t>
            </a:r>
            <a:r>
              <a:rPr sz="2400" b="1" spc="-10" dirty="0">
                <a:latin typeface="Calibri"/>
                <a:cs typeface="Calibri"/>
              </a:rPr>
              <a:t>Category</a:t>
            </a:r>
            <a:endParaRPr sz="2400">
              <a:latin typeface="Calibri"/>
              <a:cs typeface="Calibri"/>
            </a:endParaRPr>
          </a:p>
          <a:p>
            <a:pPr marL="240029" marR="248920" indent="-227329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Select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Work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from 	Home</a:t>
            </a:r>
            <a:endParaRPr sz="2400">
              <a:latin typeface="Calibri"/>
              <a:cs typeface="Calibri"/>
            </a:endParaRPr>
          </a:p>
          <a:p>
            <a:pPr marL="240029" marR="217170" indent="-227329">
              <a:lnSpc>
                <a:spcPct val="70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External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selected,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	</a:t>
            </a:r>
            <a:r>
              <a:rPr sz="2400" dirty="0">
                <a:latin typeface="Calibri"/>
                <a:cs typeface="Calibri"/>
              </a:rPr>
              <a:t>post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advertised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Internally 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Externally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Internal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selected,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will 	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advertised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Internally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  <a:p>
            <a:pPr marL="240029" marR="140335" indent="-227329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seeking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approval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	</a:t>
            </a:r>
            <a:r>
              <a:rPr sz="2400" spc="-10" dirty="0">
                <a:latin typeface="Calibri"/>
                <a:cs typeface="Calibri"/>
              </a:rPr>
              <a:t>external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advertising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suitable 	</a:t>
            </a:r>
            <a:r>
              <a:rPr sz="2400" spc="-25" dirty="0">
                <a:latin typeface="Calibri"/>
                <a:cs typeface="Calibri"/>
              </a:rPr>
              <a:t>candidates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found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through 	</a:t>
            </a:r>
            <a:r>
              <a:rPr sz="2400" dirty="0">
                <a:latin typeface="Calibri"/>
                <a:cs typeface="Calibri"/>
              </a:rPr>
              <a:t>initial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recruitment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only, 	</a:t>
            </a: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Yes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	relevant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field</a:t>
            </a:r>
            <a:endParaRPr sz="2400">
              <a:latin typeface="Calibri"/>
              <a:cs typeface="Calibri"/>
            </a:endParaRPr>
          </a:p>
          <a:p>
            <a:pPr marL="240029" marR="194310" indent="-227329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Candidate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Salary</a:t>
            </a:r>
            <a:r>
              <a:rPr sz="2400" b="1" spc="600" dirty="0">
                <a:latin typeface="Calibri"/>
                <a:cs typeface="Calibri"/>
              </a:rPr>
              <a:t> 	</a:t>
            </a:r>
            <a:r>
              <a:rPr sz="2400" b="1" dirty="0">
                <a:latin typeface="Calibri"/>
                <a:cs typeface="Calibri"/>
              </a:rPr>
              <a:t>Search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salary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banding 	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1821179"/>
            <a:ext cx="5279136" cy="44287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73735"/>
            <a:ext cx="4801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Job</a:t>
            </a:r>
            <a:r>
              <a:rPr spc="-215" dirty="0"/>
              <a:t> </a:t>
            </a:r>
            <a:r>
              <a:rPr spc="-40" dirty="0"/>
              <a:t>Details</a:t>
            </a:r>
            <a:r>
              <a:rPr spc="-190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1796033"/>
            <a:ext cx="4305935" cy="399605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0029" marR="5080" indent="-227329">
              <a:lnSpc>
                <a:spcPts val="30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For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Supporting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Salary 	</a:t>
            </a:r>
            <a:r>
              <a:rPr sz="2800" b="1" spc="-20" dirty="0">
                <a:latin typeface="Calibri"/>
                <a:cs typeface="Calibri"/>
              </a:rPr>
              <a:t>Statement</a:t>
            </a:r>
            <a:r>
              <a:rPr sz="2800" spc="-20" dirty="0">
                <a:latin typeface="Calibri"/>
                <a:cs typeface="Calibri"/>
              </a:rPr>
              <a:t>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leave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this 	</a:t>
            </a:r>
            <a:r>
              <a:rPr sz="2800" spc="-10" dirty="0">
                <a:latin typeface="Calibri"/>
                <a:cs typeface="Calibri"/>
              </a:rPr>
              <a:t>blank</a:t>
            </a:r>
            <a:endParaRPr sz="2800">
              <a:latin typeface="Calibri"/>
              <a:cs typeface="Calibri"/>
            </a:endParaRPr>
          </a:p>
          <a:p>
            <a:pPr marL="240029" marR="15240" indent="-227329">
              <a:lnSpc>
                <a:spcPct val="8930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For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Refresh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Your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Career 	</a:t>
            </a:r>
            <a:r>
              <a:rPr sz="2800" dirty="0">
                <a:latin typeface="Calibri"/>
                <a:cs typeface="Calibri"/>
              </a:rPr>
              <a:t>option,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select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if 	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qualification 	requirements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job 	</a:t>
            </a:r>
            <a:r>
              <a:rPr sz="2800" spc="-10" dirty="0">
                <a:latin typeface="Calibri"/>
                <a:cs typeface="Calibri"/>
              </a:rPr>
              <a:t>profile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ts val="3120"/>
              </a:lnSpc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amend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275"/>
              </a:lnSpc>
            </a:pPr>
            <a:r>
              <a:rPr sz="2800" b="1" dirty="0">
                <a:latin typeface="Calibri"/>
                <a:cs typeface="Calibri"/>
              </a:rPr>
              <a:t>Time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KPI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target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(days)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8200" y="1469136"/>
            <a:ext cx="5572125" cy="3560445"/>
            <a:chOff x="838200" y="1469136"/>
            <a:chExt cx="5572125" cy="3560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3369563"/>
              <a:ext cx="5571744" cy="16596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469136"/>
              <a:ext cx="4407408" cy="2039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573735"/>
            <a:ext cx="4653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Contract</a:t>
            </a:r>
            <a:r>
              <a:rPr spc="-175" dirty="0"/>
              <a:t> </a:t>
            </a:r>
            <a:r>
              <a:rPr spc="-25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665226"/>
            <a:ext cx="4429760" cy="16719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marR="5080" indent="-227329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Number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Positions 	</a:t>
            </a: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of 	</a:t>
            </a:r>
            <a:r>
              <a:rPr sz="2400" spc="-10" dirty="0">
                <a:latin typeface="Calibri"/>
                <a:cs typeface="Calibri"/>
              </a:rPr>
              <a:t>individuals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wish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recruit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e.g. 	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1.5FTE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(3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0.5FTE) 	</a:t>
            </a:r>
            <a:r>
              <a:rPr sz="2400" spc="-65" dirty="0">
                <a:latin typeface="Calibri"/>
                <a:cs typeface="Calibri"/>
              </a:rPr>
              <a:t>please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enter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in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this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field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rather 	</a:t>
            </a:r>
            <a:r>
              <a:rPr sz="2400" spc="-65" dirty="0">
                <a:latin typeface="Calibri"/>
                <a:cs typeface="Calibri"/>
              </a:rPr>
              <a:t>than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1.5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7283" y="2712211"/>
            <a:ext cx="4529455" cy="34645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marR="5080" indent="-227329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Salary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ranges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found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	</a:t>
            </a: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Anytime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Salary</a:t>
            </a:r>
            <a:r>
              <a:rPr sz="2400" u="sng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Information</a:t>
            </a:r>
            <a:endParaRPr sz="2400">
              <a:latin typeface="Calibri"/>
              <a:cs typeface="Calibri"/>
            </a:endParaRPr>
          </a:p>
          <a:p>
            <a:pPr marL="241300" marR="142240">
              <a:lnSpc>
                <a:spcPct val="70000"/>
              </a:lnSpc>
              <a:spcBef>
                <a:spcPts val="5"/>
              </a:spcBef>
            </a:pPr>
            <a:r>
              <a:rPr sz="2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|</a:t>
            </a:r>
            <a:r>
              <a:rPr sz="2400" u="sng" spc="-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Aberdeen</a:t>
            </a:r>
            <a:r>
              <a:rPr sz="24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City</a:t>
            </a:r>
            <a:r>
              <a:rPr sz="2400" u="sng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Council:</a:t>
            </a:r>
            <a:r>
              <a:rPr sz="2400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People</a:t>
            </a:r>
            <a:r>
              <a:rPr sz="2400" u="none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Anytime</a:t>
            </a:r>
            <a:r>
              <a:rPr sz="2400" u="none" spc="-1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or</a:t>
            </a:r>
            <a:r>
              <a:rPr sz="2400" u="none" spc="-65" dirty="0"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Appendix</a:t>
            </a:r>
            <a:r>
              <a:rPr sz="24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2.1</a:t>
            </a:r>
            <a:r>
              <a:rPr sz="2400" u="sng" spc="-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sz="24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SNCT</a:t>
            </a:r>
            <a:r>
              <a:rPr sz="2400" u="none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Handbook</a:t>
            </a:r>
            <a:r>
              <a:rPr sz="2400" u="none" spc="-8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for</a:t>
            </a:r>
            <a:r>
              <a:rPr sz="2400" u="none" spc="-65" dirty="0">
                <a:latin typeface="Calibri"/>
                <a:cs typeface="Calibri"/>
              </a:rPr>
              <a:t> </a:t>
            </a:r>
            <a:r>
              <a:rPr sz="2400" u="none" spc="-35" dirty="0">
                <a:latin typeface="Calibri"/>
                <a:cs typeface="Calibri"/>
              </a:rPr>
              <a:t>Teaching</a:t>
            </a:r>
            <a:r>
              <a:rPr sz="2400" u="none" spc="-110" dirty="0">
                <a:latin typeface="Calibri"/>
                <a:cs typeface="Calibri"/>
              </a:rPr>
              <a:t> </a:t>
            </a:r>
            <a:r>
              <a:rPr sz="2400" u="none" spc="-40" dirty="0">
                <a:latin typeface="Calibri"/>
                <a:cs typeface="Calibri"/>
              </a:rPr>
              <a:t>Staff.</a:t>
            </a:r>
            <a:r>
              <a:rPr sz="2400" u="none" spc="-100" dirty="0">
                <a:latin typeface="Calibri"/>
                <a:cs typeface="Calibri"/>
              </a:rPr>
              <a:t> </a:t>
            </a:r>
            <a:r>
              <a:rPr sz="2400" u="none" spc="-25" dirty="0">
                <a:latin typeface="Calibri"/>
                <a:cs typeface="Calibri"/>
              </a:rPr>
              <a:t>The </a:t>
            </a:r>
            <a:r>
              <a:rPr sz="2400" u="none" dirty="0">
                <a:latin typeface="Calibri"/>
                <a:cs typeface="Calibri"/>
              </a:rPr>
              <a:t>ranges</a:t>
            </a:r>
            <a:r>
              <a:rPr sz="2400" u="none" spc="-114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can</a:t>
            </a:r>
            <a:r>
              <a:rPr sz="2400" u="none" spc="-9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be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added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in</a:t>
            </a:r>
            <a:r>
              <a:rPr sz="2400" u="none" spc="-10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the</a:t>
            </a:r>
            <a:r>
              <a:rPr sz="2400" u="none" spc="-80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Salary </a:t>
            </a:r>
            <a:r>
              <a:rPr sz="2400" u="none" dirty="0">
                <a:latin typeface="Calibri"/>
                <a:cs typeface="Calibri"/>
              </a:rPr>
              <a:t>section</a:t>
            </a:r>
            <a:r>
              <a:rPr sz="2400" u="none" spc="-9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of</a:t>
            </a:r>
            <a:r>
              <a:rPr sz="2400" u="none" spc="-6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the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form,</a:t>
            </a:r>
            <a:r>
              <a:rPr sz="2400" u="none" spc="-9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under</a:t>
            </a:r>
            <a:r>
              <a:rPr sz="2400" u="none" spc="-60" dirty="0">
                <a:latin typeface="Calibri"/>
                <a:cs typeface="Calibri"/>
              </a:rPr>
              <a:t> </a:t>
            </a:r>
            <a:r>
              <a:rPr sz="2400" b="1" u="none" spc="-25" dirty="0">
                <a:latin typeface="Calibri"/>
                <a:cs typeface="Calibri"/>
              </a:rPr>
              <a:t>Min </a:t>
            </a:r>
            <a:r>
              <a:rPr sz="2400" u="none" dirty="0">
                <a:latin typeface="Calibri"/>
                <a:cs typeface="Calibri"/>
              </a:rPr>
              <a:t>and</a:t>
            </a:r>
            <a:r>
              <a:rPr sz="2400" u="none" spc="-70" dirty="0">
                <a:latin typeface="Calibri"/>
                <a:cs typeface="Calibri"/>
              </a:rPr>
              <a:t> </a:t>
            </a:r>
            <a:r>
              <a:rPr sz="2400" b="1" u="none" dirty="0">
                <a:latin typeface="Calibri"/>
                <a:cs typeface="Calibri"/>
              </a:rPr>
              <a:t>Max.</a:t>
            </a:r>
            <a:r>
              <a:rPr sz="2400" b="1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For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part</a:t>
            </a:r>
            <a:r>
              <a:rPr sz="2400" u="none" spc="-7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time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and</a:t>
            </a:r>
            <a:r>
              <a:rPr sz="2400" u="none" spc="-65" dirty="0">
                <a:latin typeface="Calibri"/>
                <a:cs typeface="Calibri"/>
              </a:rPr>
              <a:t> </a:t>
            </a:r>
            <a:r>
              <a:rPr sz="2400" u="none" spc="-20" dirty="0">
                <a:latin typeface="Calibri"/>
                <a:cs typeface="Calibri"/>
              </a:rPr>
              <a:t>full </a:t>
            </a:r>
            <a:r>
              <a:rPr sz="2400" u="none" dirty="0">
                <a:latin typeface="Calibri"/>
                <a:cs typeface="Calibri"/>
              </a:rPr>
              <a:t>time</a:t>
            </a:r>
            <a:r>
              <a:rPr sz="2400" u="none" spc="-9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52</a:t>
            </a:r>
            <a:r>
              <a:rPr sz="2400" u="none" spc="-7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week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posts,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please</a:t>
            </a:r>
            <a:r>
              <a:rPr sz="2400" u="none" spc="-55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input </a:t>
            </a:r>
            <a:r>
              <a:rPr sz="2400" u="none" dirty="0">
                <a:latin typeface="Calibri"/>
                <a:cs typeface="Calibri"/>
              </a:rPr>
              <a:t>the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annual</a:t>
            </a:r>
            <a:r>
              <a:rPr sz="2400" u="none" spc="-70" dirty="0">
                <a:latin typeface="Calibri"/>
                <a:cs typeface="Calibri"/>
              </a:rPr>
              <a:t> </a:t>
            </a:r>
            <a:r>
              <a:rPr sz="2400" u="none" spc="-30" dirty="0">
                <a:latin typeface="Calibri"/>
                <a:cs typeface="Calibri"/>
              </a:rPr>
              <a:t>salary.</a:t>
            </a:r>
            <a:r>
              <a:rPr sz="2400" u="none" spc="-10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For</a:t>
            </a:r>
            <a:r>
              <a:rPr sz="2400" u="none" spc="-7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part</a:t>
            </a:r>
            <a:r>
              <a:rPr sz="2400" u="none" spc="-75" dirty="0">
                <a:latin typeface="Calibri"/>
                <a:cs typeface="Calibri"/>
              </a:rPr>
              <a:t> </a:t>
            </a:r>
            <a:r>
              <a:rPr sz="2400" u="none" spc="-20" dirty="0">
                <a:latin typeface="Calibri"/>
                <a:cs typeface="Calibri"/>
              </a:rPr>
              <a:t>year </a:t>
            </a:r>
            <a:r>
              <a:rPr sz="2400" u="none" spc="-10" dirty="0">
                <a:latin typeface="Calibri"/>
                <a:cs typeface="Calibri"/>
              </a:rPr>
              <a:t>worker</a:t>
            </a:r>
            <a:r>
              <a:rPr sz="2400" u="none" spc="-10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posts</a:t>
            </a:r>
            <a:r>
              <a:rPr sz="2400" u="none" spc="-9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ie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39</a:t>
            </a:r>
            <a:r>
              <a:rPr sz="2400" u="none" spc="-9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weeks,</a:t>
            </a:r>
            <a:r>
              <a:rPr sz="2400" u="none" spc="-90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please </a:t>
            </a:r>
            <a:r>
              <a:rPr sz="2400" u="none" dirty="0">
                <a:latin typeface="Calibri"/>
                <a:cs typeface="Calibri"/>
              </a:rPr>
              <a:t>input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the</a:t>
            </a:r>
            <a:r>
              <a:rPr sz="2400" u="none" spc="-6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hourly</a:t>
            </a:r>
            <a:r>
              <a:rPr sz="2400" u="none" spc="-70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rates</a:t>
            </a:r>
            <a:r>
              <a:rPr sz="2400" u="none" spc="-10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and</a:t>
            </a:r>
            <a:r>
              <a:rPr sz="2400" u="none" spc="-60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change </a:t>
            </a:r>
            <a:r>
              <a:rPr sz="2400" u="none" dirty="0">
                <a:latin typeface="Calibri"/>
                <a:cs typeface="Calibri"/>
              </a:rPr>
              <a:t>the</a:t>
            </a:r>
            <a:r>
              <a:rPr sz="2400" u="none" spc="-80" dirty="0">
                <a:latin typeface="Calibri"/>
                <a:cs typeface="Calibri"/>
              </a:rPr>
              <a:t> </a:t>
            </a:r>
            <a:r>
              <a:rPr sz="2400" b="1" u="none" dirty="0">
                <a:latin typeface="Calibri"/>
                <a:cs typeface="Calibri"/>
              </a:rPr>
              <a:t>per</a:t>
            </a:r>
            <a:r>
              <a:rPr sz="2400" b="1" u="none" spc="-8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section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to</a:t>
            </a:r>
            <a:r>
              <a:rPr sz="2400" u="none" spc="-95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state</a:t>
            </a:r>
            <a:r>
              <a:rPr sz="2400" u="none" spc="-95" dirty="0">
                <a:latin typeface="Calibri"/>
                <a:cs typeface="Calibri"/>
              </a:rPr>
              <a:t> </a:t>
            </a:r>
            <a:r>
              <a:rPr sz="2400" b="1" u="none" spc="-10" dirty="0">
                <a:latin typeface="Calibri"/>
                <a:cs typeface="Calibri"/>
              </a:rPr>
              <a:t>hour.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436" y="1799844"/>
            <a:ext cx="4881372" cy="24658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573735"/>
            <a:ext cx="4653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Contract</a:t>
            </a:r>
            <a:r>
              <a:rPr spc="-175" dirty="0"/>
              <a:t> </a:t>
            </a:r>
            <a:r>
              <a:rPr spc="-25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380" y="593547"/>
            <a:ext cx="5036820" cy="594106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4922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than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vacancy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various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hours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eg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15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25 </a:t>
            </a:r>
            <a:r>
              <a:rPr sz="2600" dirty="0">
                <a:latin typeface="Calibri"/>
                <a:cs typeface="Calibri"/>
              </a:rPr>
              <a:t>per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week,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input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highest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hours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against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Work </a:t>
            </a:r>
            <a:r>
              <a:rPr sz="2600" b="1" spc="-10" dirty="0">
                <a:latin typeface="Calibri"/>
                <a:cs typeface="Calibri"/>
              </a:rPr>
              <a:t>Hours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455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Please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leave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Comments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10"/>
              </a:lnSpc>
            </a:pPr>
            <a:r>
              <a:rPr sz="2600" dirty="0">
                <a:latin typeface="Calibri"/>
                <a:cs typeface="Calibri"/>
              </a:rPr>
              <a:t>section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blank</a:t>
            </a:r>
            <a:endParaRPr sz="2600">
              <a:latin typeface="Calibri"/>
              <a:cs typeface="Calibri"/>
            </a:endParaRPr>
          </a:p>
          <a:p>
            <a:pPr marL="241300" marR="160020" indent="-228600">
              <a:lnSpc>
                <a:spcPct val="70000"/>
              </a:lnSpc>
              <a:spcBef>
                <a:spcPts val="11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salary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links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assist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with </a:t>
            </a:r>
            <a:r>
              <a:rPr sz="2600" dirty="0">
                <a:latin typeface="Calibri"/>
                <a:cs typeface="Calibri"/>
              </a:rPr>
              <a:t>completing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salary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section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Select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relevant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Contracted Weeks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39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school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staff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only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work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time/41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weeks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cleaning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staff.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more </a:t>
            </a:r>
            <a:r>
              <a:rPr sz="2600" dirty="0">
                <a:latin typeface="Calibri"/>
                <a:cs typeface="Calibri"/>
              </a:rPr>
              <a:t>than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vacancy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various contracted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weeks,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input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highest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weeks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52</a:t>
            </a:r>
            <a:endParaRPr sz="2600">
              <a:latin typeface="Calibri"/>
              <a:cs typeface="Calibri"/>
            </a:endParaRPr>
          </a:p>
          <a:p>
            <a:pPr marL="241300" marR="36703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next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slide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able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7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confirm</a:t>
            </a:r>
            <a:r>
              <a:rPr sz="2600" spc="7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vacancy</a:t>
            </a:r>
            <a:r>
              <a:rPr sz="2600" spc="70" dirty="0">
                <a:latin typeface="Calibri"/>
                <a:cs typeface="Calibri"/>
              </a:rPr>
              <a:t>  </a:t>
            </a:r>
            <a:r>
              <a:rPr sz="2600" spc="-10" dirty="0">
                <a:latin typeface="Calibri"/>
                <a:cs typeface="Calibri"/>
              </a:rPr>
              <a:t>details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multiple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posts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033" y="1641348"/>
            <a:ext cx="4545966" cy="39308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573735"/>
            <a:ext cx="4653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Contract</a:t>
            </a:r>
            <a:r>
              <a:rPr spc="-175" dirty="0"/>
              <a:t> </a:t>
            </a:r>
            <a:r>
              <a:rPr spc="-25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1445767"/>
            <a:ext cx="4359275" cy="406907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marR="5080" indent="-227329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RECRUITING 	</a:t>
            </a:r>
            <a:r>
              <a:rPr sz="2400" b="1" spc="-25" dirty="0">
                <a:latin typeface="Calibri"/>
                <a:cs typeface="Calibri"/>
              </a:rPr>
              <a:t>MULTIPLE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POSTS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be 	</a:t>
            </a:r>
            <a:r>
              <a:rPr sz="2400" spc="-10" dirty="0">
                <a:latin typeface="Calibri"/>
                <a:cs typeface="Calibri"/>
              </a:rPr>
              <a:t>required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differences 	between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contracts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 	</a:t>
            </a:r>
            <a:r>
              <a:rPr sz="2400" dirty="0">
                <a:latin typeface="Calibri"/>
                <a:cs typeface="Calibri"/>
              </a:rPr>
              <a:t>looking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recruit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89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example:</a:t>
            </a:r>
            <a:endParaRPr sz="2400">
              <a:latin typeface="Calibri"/>
              <a:cs typeface="Calibri"/>
            </a:endParaRPr>
          </a:p>
          <a:p>
            <a:pPr marL="241300" marR="536575" indent="-228600">
              <a:lnSpc>
                <a:spcPts val="2300"/>
              </a:lnSpc>
              <a:spcBef>
                <a:spcPts val="93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1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x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fixed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term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31/12/2025 </a:t>
            </a:r>
            <a:r>
              <a:rPr sz="2200" dirty="0">
                <a:latin typeface="Calibri"/>
                <a:cs typeface="Calibri"/>
              </a:rPr>
              <a:t>full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time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470"/>
              </a:lnSpc>
              <a:spcBef>
                <a:spcPts val="5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1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x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fixed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term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30/06/2025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470"/>
              </a:lnSpc>
            </a:pPr>
            <a:r>
              <a:rPr sz="2200" dirty="0">
                <a:latin typeface="Calibri"/>
                <a:cs typeface="Calibri"/>
              </a:rPr>
              <a:t>full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time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1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x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permanent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full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time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1635251"/>
            <a:ext cx="5474208" cy="18044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" y="4777740"/>
            <a:ext cx="5466588" cy="1485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898" y="3639311"/>
            <a:ext cx="4164872" cy="9387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573735"/>
            <a:ext cx="2958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Position</a:t>
            </a:r>
            <a:r>
              <a:rPr spc="-170" dirty="0"/>
              <a:t> </a:t>
            </a:r>
            <a:r>
              <a:rPr spc="-20" dirty="0"/>
              <a:t>Type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65969" y="1430858"/>
            <a:ext cx="1590040" cy="8331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914400">
              <a:lnSpc>
                <a:spcPts val="3000"/>
              </a:lnSpc>
              <a:spcBef>
                <a:spcPts val="495"/>
              </a:spcBef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re-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527" y="1430858"/>
            <a:ext cx="4570095" cy="12141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0029" marR="5080" indent="-227329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After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advising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vacancy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 	</a:t>
            </a:r>
            <a:r>
              <a:rPr sz="2800" spc="-10" dirty="0">
                <a:latin typeface="Calibri"/>
                <a:cs typeface="Calibri"/>
              </a:rPr>
              <a:t>advertisement,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will 	</a:t>
            </a:r>
            <a:r>
              <a:rPr sz="2800" dirty="0">
                <a:latin typeface="Calibri"/>
                <a:cs typeface="Calibri"/>
              </a:rPr>
              <a:t>option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Position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Type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527" y="2633548"/>
            <a:ext cx="615632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4546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select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position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which </a:t>
            </a:r>
            <a:r>
              <a:rPr sz="2800" dirty="0">
                <a:latin typeface="Calibri"/>
                <a:cs typeface="Calibri"/>
              </a:rPr>
              <a:t>applies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vacancy</a:t>
            </a:r>
            <a:endParaRPr sz="2800">
              <a:latin typeface="Calibri"/>
              <a:cs typeface="Calibri"/>
            </a:endParaRPr>
          </a:p>
          <a:p>
            <a:pPr marL="299085" marR="52006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Job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Share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selected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Teaching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posts</a:t>
            </a:r>
            <a:endParaRPr sz="2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Term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Time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Only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Contract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select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Yes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otherwise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select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 descr="A screenshot of a computer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31" y="1644643"/>
            <a:ext cx="3989537" cy="17523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712" y="3810000"/>
            <a:ext cx="4367784" cy="19491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286588"/>
            <a:ext cx="9140190" cy="13074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65"/>
              </a:spcBef>
            </a:pPr>
            <a:r>
              <a:rPr spc="-25" dirty="0"/>
              <a:t>Prior</a:t>
            </a:r>
            <a:r>
              <a:rPr spc="-190" dirty="0"/>
              <a:t> </a:t>
            </a:r>
            <a:r>
              <a:rPr dirty="0"/>
              <a:t>to</a:t>
            </a:r>
            <a:r>
              <a:rPr spc="-175" dirty="0"/>
              <a:t> </a:t>
            </a:r>
            <a:r>
              <a:rPr spc="-45" dirty="0"/>
              <a:t>submitting</a:t>
            </a:r>
            <a:r>
              <a:rPr spc="-250" dirty="0"/>
              <a:t> </a:t>
            </a:r>
            <a:r>
              <a:rPr spc="-10" dirty="0"/>
              <a:t>your</a:t>
            </a:r>
            <a:r>
              <a:rPr spc="-204" dirty="0"/>
              <a:t> </a:t>
            </a:r>
            <a:r>
              <a:rPr spc="-50" dirty="0"/>
              <a:t>vacancy</a:t>
            </a:r>
            <a:r>
              <a:rPr spc="-254" dirty="0"/>
              <a:t> </a:t>
            </a:r>
            <a:r>
              <a:rPr spc="-10" dirty="0"/>
              <a:t>approval request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091" y="1749628"/>
            <a:ext cx="11720830" cy="51365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marR="199390" indent="-228600">
              <a:lnSpc>
                <a:spcPts val="251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Ensure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most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recent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job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profile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template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completed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ready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uploading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Talentlink</a:t>
            </a:r>
            <a:endParaRPr sz="2600">
              <a:latin typeface="Calibri"/>
              <a:cs typeface="Calibri"/>
            </a:endParaRPr>
          </a:p>
          <a:p>
            <a:pPr marL="241300" marR="447675" indent="-228600">
              <a:lnSpc>
                <a:spcPct val="802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  <a:hlinkClick r:id="rId2"/>
              </a:rPr>
              <a:t>Please</a:t>
            </a:r>
            <a:r>
              <a:rPr sz="2600" spc="-120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see</a:t>
            </a:r>
            <a:r>
              <a:rPr sz="2600" spc="-114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the</a:t>
            </a:r>
            <a:r>
              <a:rPr sz="2600" spc="-70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link</a:t>
            </a:r>
            <a:r>
              <a:rPr sz="2600" spc="-55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to</a:t>
            </a:r>
            <a:r>
              <a:rPr sz="2600" spc="-60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People</a:t>
            </a:r>
            <a:r>
              <a:rPr sz="2600" spc="-105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Anytime</a:t>
            </a:r>
            <a:r>
              <a:rPr sz="2600" spc="-114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for</a:t>
            </a:r>
            <a:r>
              <a:rPr sz="2600" spc="-40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job</a:t>
            </a:r>
            <a:r>
              <a:rPr sz="2600" spc="-65" dirty="0">
                <a:latin typeface="Calibri"/>
                <a:cs typeface="Calibri"/>
                <a:hlinkClick r:id="rId2"/>
              </a:rPr>
              <a:t> </a:t>
            </a:r>
            <a:r>
              <a:rPr sz="2600" dirty="0">
                <a:latin typeface="Calibri"/>
                <a:cs typeface="Calibri"/>
                <a:hlinkClick r:id="rId2"/>
              </a:rPr>
              <a:t>profile</a:t>
            </a:r>
            <a:r>
              <a:rPr sz="2600" spc="-75" dirty="0">
                <a:latin typeface="Calibri"/>
                <a:cs typeface="Calibri"/>
                <a:hlinkClick r:id="rId2"/>
              </a:rPr>
              <a:t> </a:t>
            </a:r>
            <a:r>
              <a:rPr sz="2600" spc="-20" dirty="0">
                <a:latin typeface="Calibri"/>
                <a:cs typeface="Calibri"/>
                <a:hlinkClick r:id="rId2"/>
              </a:rPr>
              <a:t>templates</a:t>
            </a:r>
            <a:r>
              <a:rPr sz="2600" spc="-135" dirty="0">
                <a:latin typeface="Calibri"/>
                <a:cs typeface="Calibri"/>
                <a:hlinkClick r:id="rId2"/>
              </a:rPr>
              <a:t> </a:t>
            </a:r>
            <a:r>
              <a:rPr sz="2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Job</a:t>
            </a:r>
            <a:r>
              <a:rPr sz="2600" u="none" spc="-6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6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Evaluation</a:t>
            </a:r>
            <a:r>
              <a:rPr sz="2600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6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|</a:t>
            </a:r>
            <a:r>
              <a:rPr sz="2600" u="none" spc="-5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Aberdeen</a:t>
            </a:r>
            <a:r>
              <a:rPr sz="2600" u="sng" spc="-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City</a:t>
            </a:r>
            <a:r>
              <a:rPr sz="2600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Council:</a:t>
            </a:r>
            <a:r>
              <a:rPr sz="2600" u="sng" spc="-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People</a:t>
            </a:r>
            <a:r>
              <a:rPr sz="2600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Anytime</a:t>
            </a:r>
            <a:r>
              <a:rPr sz="2600" u="none" dirty="0">
                <a:latin typeface="Calibri"/>
                <a:cs typeface="Calibri"/>
                <a:hlinkClick r:id="rId2"/>
              </a:rPr>
              <a:t>.</a:t>
            </a:r>
            <a:r>
              <a:rPr sz="2600" u="none" spc="-114" dirty="0">
                <a:latin typeface="Calibri"/>
                <a:cs typeface="Calibri"/>
                <a:hlinkClick r:id="rId2"/>
              </a:rPr>
              <a:t> </a:t>
            </a:r>
            <a:r>
              <a:rPr sz="2600" u="none" dirty="0">
                <a:latin typeface="Calibri"/>
                <a:cs typeface="Calibri"/>
                <a:hlinkClick r:id="rId2"/>
              </a:rPr>
              <a:t>If</a:t>
            </a:r>
            <a:r>
              <a:rPr sz="2600" u="none" spc="-105" dirty="0">
                <a:latin typeface="Calibri"/>
                <a:cs typeface="Calibri"/>
                <a:hlinkClick r:id="rId2"/>
              </a:rPr>
              <a:t> </a:t>
            </a:r>
            <a:r>
              <a:rPr sz="2600" u="none" dirty="0">
                <a:latin typeface="Calibri"/>
                <a:cs typeface="Calibri"/>
                <a:hlinkClick r:id="rId2"/>
              </a:rPr>
              <a:t>you</a:t>
            </a:r>
            <a:r>
              <a:rPr sz="2600" u="none" spc="-45" dirty="0">
                <a:latin typeface="Calibri"/>
                <a:cs typeface="Calibri"/>
                <a:hlinkClick r:id="rId2"/>
              </a:rPr>
              <a:t> </a:t>
            </a:r>
            <a:r>
              <a:rPr sz="2600" u="none" dirty="0">
                <a:latin typeface="Calibri"/>
                <a:cs typeface="Calibri"/>
                <a:hlinkClick r:id="rId2"/>
              </a:rPr>
              <a:t>are</a:t>
            </a:r>
            <a:r>
              <a:rPr sz="2600" u="none" spc="-90" dirty="0">
                <a:latin typeface="Calibri"/>
                <a:cs typeface="Calibri"/>
                <a:hlinkClick r:id="rId2"/>
              </a:rPr>
              <a:t> </a:t>
            </a:r>
            <a:r>
              <a:rPr sz="2600" u="none" dirty="0">
                <a:latin typeface="Calibri"/>
                <a:cs typeface="Calibri"/>
                <a:hlinkClick r:id="rId2"/>
              </a:rPr>
              <a:t>required</a:t>
            </a:r>
            <a:r>
              <a:rPr sz="2600" u="none" spc="-110" dirty="0">
                <a:latin typeface="Calibri"/>
                <a:cs typeface="Calibri"/>
                <a:hlinkClick r:id="rId2"/>
              </a:rPr>
              <a:t> </a:t>
            </a:r>
            <a:r>
              <a:rPr sz="2600" u="none" dirty="0">
                <a:latin typeface="Calibri"/>
                <a:cs typeface="Calibri"/>
                <a:hlinkClick r:id="rId2"/>
              </a:rPr>
              <a:t>to</a:t>
            </a:r>
            <a:r>
              <a:rPr sz="2600" u="none" spc="-50" dirty="0">
                <a:latin typeface="Calibri"/>
                <a:cs typeface="Calibri"/>
                <a:hlinkClick r:id="rId2"/>
              </a:rPr>
              <a:t> </a:t>
            </a:r>
            <a:r>
              <a:rPr sz="2600" u="none" dirty="0">
                <a:latin typeface="Calibri"/>
                <a:cs typeface="Calibri"/>
                <a:hlinkClick r:id="rId2"/>
              </a:rPr>
              <a:t>amend</a:t>
            </a:r>
            <a:r>
              <a:rPr sz="2600" u="none" spc="-90" dirty="0">
                <a:latin typeface="Calibri"/>
                <a:cs typeface="Calibri"/>
                <a:hlinkClick r:id="rId2"/>
              </a:rPr>
              <a:t> </a:t>
            </a:r>
            <a:r>
              <a:rPr sz="2600" u="none" dirty="0">
                <a:latin typeface="Calibri"/>
                <a:cs typeface="Calibri"/>
                <a:hlinkClick r:id="rId2"/>
              </a:rPr>
              <a:t>the</a:t>
            </a:r>
            <a:r>
              <a:rPr sz="2600" u="none" spc="-75" dirty="0">
                <a:latin typeface="Calibri"/>
                <a:cs typeface="Calibri"/>
                <a:hlinkClick r:id="rId2"/>
              </a:rPr>
              <a:t> </a:t>
            </a:r>
            <a:r>
              <a:rPr sz="2600" u="none" spc="-10" dirty="0">
                <a:latin typeface="Calibri"/>
                <a:cs typeface="Calibri"/>
                <a:hlinkClick r:id="rId2"/>
              </a:rPr>
              <a:t>cont</a:t>
            </a:r>
            <a:r>
              <a:rPr sz="2600" u="none" spc="-10" dirty="0">
                <a:latin typeface="Calibri"/>
                <a:cs typeface="Calibri"/>
              </a:rPr>
              <a:t>ent </a:t>
            </a:r>
            <a:r>
              <a:rPr sz="2600" u="none" dirty="0">
                <a:latin typeface="Calibri"/>
                <a:cs typeface="Calibri"/>
              </a:rPr>
              <a:t>within</a:t>
            </a:r>
            <a:r>
              <a:rPr sz="2600" u="none" spc="-8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an</a:t>
            </a:r>
            <a:r>
              <a:rPr sz="2600" u="none" spc="-8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existing</a:t>
            </a:r>
            <a:r>
              <a:rPr sz="2600" u="none" spc="-114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job</a:t>
            </a:r>
            <a:r>
              <a:rPr sz="2600" u="none" spc="-6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profile,</a:t>
            </a:r>
            <a:r>
              <a:rPr sz="2600" u="none" spc="-10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please</a:t>
            </a:r>
            <a:r>
              <a:rPr sz="2600" u="none" spc="-114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notify</a:t>
            </a:r>
            <a:r>
              <a:rPr sz="2600" u="none" spc="-40" dirty="0">
                <a:latin typeface="Calibri"/>
                <a:cs typeface="Calibri"/>
              </a:rPr>
              <a:t> </a:t>
            </a:r>
            <a:r>
              <a:rPr sz="2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Orgchangedesign@aberdeencity.gov.uk</a:t>
            </a:r>
            <a:endParaRPr sz="2600">
              <a:latin typeface="Calibri"/>
              <a:cs typeface="Calibri"/>
            </a:endParaRPr>
          </a:p>
          <a:p>
            <a:pPr marL="241300" marR="295275" indent="-228600" algn="just">
              <a:lnSpc>
                <a:spcPct val="8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Ensure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aware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cost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centre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CoreHR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number.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unsure, </a:t>
            </a:r>
            <a:r>
              <a:rPr sz="2600" dirty="0">
                <a:latin typeface="Calibri"/>
                <a:cs typeface="Calibri"/>
              </a:rPr>
              <a:t>please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contact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Budget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Holder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POD@aberdeencity.gov.uk</a:t>
            </a:r>
            <a:r>
              <a:rPr sz="2600" u="none" spc="-114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who</a:t>
            </a:r>
            <a:r>
              <a:rPr sz="2600" u="none" spc="-3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will</a:t>
            </a:r>
            <a:r>
              <a:rPr sz="2600" u="none" spc="-1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be</a:t>
            </a:r>
            <a:r>
              <a:rPr sz="2600" u="none" spc="-5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able</a:t>
            </a:r>
            <a:r>
              <a:rPr sz="2600" u="none" spc="-55" dirty="0">
                <a:latin typeface="Calibri"/>
                <a:cs typeface="Calibri"/>
              </a:rPr>
              <a:t> </a:t>
            </a:r>
            <a:r>
              <a:rPr sz="2600" u="none" spc="-25" dirty="0">
                <a:latin typeface="Calibri"/>
                <a:cs typeface="Calibri"/>
              </a:rPr>
              <a:t>to </a:t>
            </a:r>
            <a:r>
              <a:rPr sz="2600" u="none" dirty="0">
                <a:latin typeface="Calibri"/>
                <a:cs typeface="Calibri"/>
              </a:rPr>
              <a:t>assist</a:t>
            </a:r>
            <a:r>
              <a:rPr sz="2600" u="none" spc="-50" dirty="0">
                <a:latin typeface="Calibri"/>
                <a:cs typeface="Calibri"/>
              </a:rPr>
              <a:t> </a:t>
            </a:r>
            <a:r>
              <a:rPr sz="2600" u="none" spc="-25" dirty="0">
                <a:latin typeface="Calibri"/>
                <a:cs typeface="Calibri"/>
              </a:rPr>
              <a:t>you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1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vacancy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currently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being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advertised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Talentlink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recently </a:t>
            </a:r>
            <a:r>
              <a:rPr sz="2600" dirty="0">
                <a:latin typeface="Calibri"/>
                <a:cs typeface="Calibri"/>
              </a:rPr>
              <a:t>identified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preferred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candidate(s)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now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identified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another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vacancy, </a:t>
            </a:r>
            <a:r>
              <a:rPr sz="2600" dirty="0">
                <a:latin typeface="Calibri"/>
                <a:cs typeface="Calibri"/>
              </a:rPr>
              <a:t>please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complete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new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request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recruit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Talentlink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select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approval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only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b="1" spc="-20" dirty="0">
                <a:latin typeface="Calibri"/>
                <a:cs typeface="Calibri"/>
              </a:rPr>
              <a:t>Reason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for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Vacancy </a:t>
            </a:r>
            <a:r>
              <a:rPr sz="2600" spc="-20" dirty="0">
                <a:latin typeface="Calibri"/>
                <a:cs typeface="Calibri"/>
              </a:rPr>
              <a:t>Field.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Within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justification,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please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state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wish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recruit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existing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ABC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reference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match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new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request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previously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approved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request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Identified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additional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preferred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candidate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from </a:t>
            </a:r>
            <a:r>
              <a:rPr sz="2600" spc="-10" dirty="0">
                <a:latin typeface="Calibri"/>
                <a:cs typeface="Calibri"/>
              </a:rPr>
              <a:t>ABC11111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573735"/>
            <a:ext cx="5382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Attaching</a:t>
            </a:r>
            <a:r>
              <a:rPr spc="-210" dirty="0"/>
              <a:t> </a:t>
            </a:r>
            <a:r>
              <a:rPr dirty="0"/>
              <a:t>the</a:t>
            </a:r>
            <a:r>
              <a:rPr spc="-145" dirty="0"/>
              <a:t> </a:t>
            </a:r>
            <a:r>
              <a:rPr dirty="0"/>
              <a:t>Job</a:t>
            </a:r>
            <a:r>
              <a:rPr spc="-165" dirty="0"/>
              <a:t> </a:t>
            </a:r>
            <a:r>
              <a:rPr spc="-10" dirty="0"/>
              <a:t>Profile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12484" y="1524126"/>
            <a:ext cx="5447030" cy="41300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347345" indent="-228600">
              <a:lnSpc>
                <a:spcPts val="221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Career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Site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Attachments</a:t>
            </a:r>
            <a:r>
              <a:rPr sz="2000" spc="-20" dirty="0">
                <a:latin typeface="Calibri"/>
                <a:cs typeface="Calibri"/>
              </a:rPr>
              <a:t>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able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attach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job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profile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role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0665" marR="717550" indent="-228600">
              <a:lnSpc>
                <a:spcPts val="220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Please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ensure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date </a:t>
            </a:r>
            <a:r>
              <a:rPr sz="2000" spc="-10" dirty="0">
                <a:latin typeface="Calibri"/>
                <a:cs typeface="Calibri"/>
              </a:rPr>
              <a:t>template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6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0665" marR="5080" indent="-228600">
              <a:lnSpc>
                <a:spcPts val="220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amend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existing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job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profile,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please</a:t>
            </a:r>
            <a:endParaRPr sz="2000">
              <a:latin typeface="Calibri"/>
              <a:cs typeface="Calibri"/>
            </a:endParaRPr>
          </a:p>
          <a:p>
            <a:pPr marL="240665">
              <a:lnSpc>
                <a:spcPts val="2070"/>
              </a:lnSpc>
            </a:pPr>
            <a:r>
              <a:rPr sz="2000" dirty="0">
                <a:latin typeface="Calibri"/>
                <a:cs typeface="Calibri"/>
              </a:rPr>
              <a:t>notify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Orgchangedesign@aberdeencity.gov.uk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2000">
              <a:latin typeface="Calibri"/>
              <a:cs typeface="Calibri"/>
            </a:endParaRPr>
          </a:p>
          <a:p>
            <a:pPr marL="240665" marR="240029" indent="-228600">
              <a:lnSpc>
                <a:spcPts val="220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Please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attach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anything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Visible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Career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Site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59" y="1834895"/>
            <a:ext cx="5731764" cy="42092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47191" y="344881"/>
            <a:ext cx="6545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Selecting</a:t>
            </a:r>
            <a:r>
              <a:rPr spc="-135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spc="-50" dirty="0"/>
              <a:t>Recruiting</a:t>
            </a:r>
            <a:r>
              <a:rPr spc="-220" dirty="0"/>
              <a:t> </a:t>
            </a:r>
            <a:r>
              <a:rPr spc="-20"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9180" y="1221485"/>
            <a:ext cx="6242050" cy="567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ts val="25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sz="2400" b="1" dirty="0">
                <a:latin typeface="Calibri"/>
                <a:cs typeface="Calibri"/>
              </a:rPr>
              <a:t>Recruiting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Team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ALWAYS</a:t>
            </a:r>
            <a:endParaRPr sz="2400">
              <a:latin typeface="Calibri"/>
              <a:cs typeface="Calibri"/>
            </a:endParaRPr>
          </a:p>
          <a:p>
            <a:pPr marL="469900" algn="just">
              <a:lnSpc>
                <a:spcPts val="2065"/>
              </a:lnSpc>
            </a:pPr>
            <a:r>
              <a:rPr sz="2400" b="1" dirty="0">
                <a:latin typeface="Calibri"/>
                <a:cs typeface="Calibri"/>
              </a:rPr>
              <a:t>AskHR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Recruitment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Admin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AskHR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will</a:t>
            </a:r>
            <a:endParaRPr sz="2400">
              <a:latin typeface="Calibri"/>
              <a:cs typeface="Calibri"/>
            </a:endParaRPr>
          </a:p>
          <a:p>
            <a:pPr marL="469900" algn="just">
              <a:lnSpc>
                <a:spcPts val="2005"/>
              </a:lnSpc>
            </a:pPr>
            <a:r>
              <a:rPr sz="2400" dirty="0">
                <a:latin typeface="Calibri"/>
                <a:cs typeface="Calibri"/>
              </a:rPr>
              <a:t>publish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469900" marR="1809114" algn="just">
              <a:lnSpc>
                <a:spcPct val="69400"/>
              </a:lnSpc>
              <a:spcBef>
                <a:spcPts val="440"/>
              </a:spcBef>
            </a:pPr>
            <a:r>
              <a:rPr sz="2400" spc="-10" dirty="0">
                <a:latin typeface="Calibri"/>
                <a:cs typeface="Calibri"/>
              </a:rPr>
              <a:t>vacancy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obtained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all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required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approvals.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AskHR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removed,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  <a:p>
            <a:pPr marL="469900" marR="986155">
              <a:lnSpc>
                <a:spcPct val="70000"/>
              </a:lnSpc>
              <a:spcBef>
                <a:spcPts val="400"/>
              </a:spcBef>
            </a:pPr>
            <a:r>
              <a:rPr sz="2400" spc="-10" dirty="0">
                <a:latin typeface="Calibri"/>
                <a:cs typeface="Calibri"/>
              </a:rPr>
              <a:t>notified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once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approval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process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has </a:t>
            </a:r>
            <a:r>
              <a:rPr sz="2400" spc="-65" dirty="0">
                <a:latin typeface="Calibri"/>
                <a:cs typeface="Calibri"/>
              </a:rPr>
              <a:t>been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completed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or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details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your </a:t>
            </a:r>
            <a:r>
              <a:rPr sz="2400" spc="-10" dirty="0">
                <a:latin typeface="Calibri"/>
                <a:cs typeface="Calibri"/>
              </a:rPr>
              <a:t>preferred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candidate(s).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AskHR,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vacancy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advertised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AskHR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unable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undertake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pre-</a:t>
            </a:r>
            <a:r>
              <a:rPr sz="2400" spc="-10" dirty="0">
                <a:latin typeface="Calibri"/>
                <a:cs typeface="Calibri"/>
              </a:rPr>
              <a:t>employment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checks</a:t>
            </a:r>
            <a:endParaRPr sz="2400">
              <a:latin typeface="Calibri"/>
              <a:cs typeface="Calibri"/>
            </a:endParaRPr>
          </a:p>
          <a:p>
            <a:pPr marL="469900" marR="1809750" indent="-457200">
              <a:lnSpc>
                <a:spcPct val="70200"/>
              </a:lnSpc>
              <a:spcBef>
                <a:spcPts val="355"/>
              </a:spcBef>
              <a:buFont typeface="Arial"/>
              <a:buChar char="•"/>
              <a:tabLst>
                <a:tab pos="469900" algn="l"/>
              </a:tabLst>
            </a:pPr>
            <a:r>
              <a:rPr sz="2400" b="1" spc="-20" dirty="0">
                <a:latin typeface="Calibri"/>
                <a:cs typeface="Calibri"/>
              </a:rPr>
              <a:t>Operational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Team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(Recruitment </a:t>
            </a:r>
            <a:r>
              <a:rPr sz="2400" b="1" dirty="0">
                <a:latin typeface="Calibri"/>
                <a:cs typeface="Calibri"/>
              </a:rPr>
              <a:t>Panel)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individuals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access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vacancy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(e.g. </a:t>
            </a:r>
            <a:r>
              <a:rPr sz="2400" spc="-20" dirty="0">
                <a:latin typeface="Calibri"/>
                <a:cs typeface="Calibri"/>
              </a:rPr>
              <a:t>anyone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access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view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applicants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vacancy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469900" marR="610870">
              <a:lnSpc>
                <a:spcPct val="70000"/>
              </a:lnSpc>
              <a:spcBef>
                <a:spcPts val="395"/>
              </a:spcBef>
            </a:pPr>
            <a:r>
              <a:rPr sz="2400" spc="-10" dirty="0">
                <a:latin typeface="Calibri"/>
                <a:cs typeface="Calibri"/>
              </a:rPr>
              <a:t>published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anyone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interview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panel)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5" y="1600200"/>
            <a:ext cx="5327904" cy="46405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85291" y="245186"/>
            <a:ext cx="7656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Commencing</a:t>
            </a:r>
            <a:r>
              <a:rPr spc="-250" dirty="0"/>
              <a:t> </a:t>
            </a:r>
            <a:r>
              <a:rPr dirty="0"/>
              <a:t>the</a:t>
            </a:r>
            <a:r>
              <a:rPr spc="-114" dirty="0"/>
              <a:t> </a:t>
            </a:r>
            <a:r>
              <a:rPr spc="-55" dirty="0"/>
              <a:t>Approval</a:t>
            </a:r>
            <a:r>
              <a:rPr spc="-19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4994" y="1043177"/>
            <a:ext cx="5589905" cy="59085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106680">
              <a:lnSpc>
                <a:spcPct val="74000"/>
              </a:lnSpc>
              <a:spcBef>
                <a:spcPts val="725"/>
              </a:spcBef>
            </a:pPr>
            <a:r>
              <a:rPr sz="2000" dirty="0">
                <a:latin typeface="Calibri"/>
                <a:cs typeface="Calibri"/>
              </a:rPr>
              <a:t>Prior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request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advertised,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request requires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four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stages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approval.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Please</a:t>
            </a:r>
            <a:endParaRPr sz="2000" dirty="0">
              <a:latin typeface="Calibri"/>
              <a:cs typeface="Calibri"/>
            </a:endParaRPr>
          </a:p>
          <a:p>
            <a:pPr marL="12700" marR="156210">
              <a:lnSpc>
                <a:spcPct val="70000"/>
              </a:lnSpc>
              <a:spcBef>
                <a:spcPts val="409"/>
              </a:spcBef>
            </a:pPr>
            <a:r>
              <a:rPr sz="2000" dirty="0">
                <a:latin typeface="Calibri"/>
                <a:cs typeface="Calibri"/>
              </a:rPr>
              <a:t>type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email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addresses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image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left:</a:t>
            </a:r>
            <a:endParaRPr sz="2000" dirty="0">
              <a:latin typeface="Calibri"/>
              <a:cs typeface="Calibri"/>
            </a:endParaRPr>
          </a:p>
          <a:p>
            <a:pPr marL="12700" marR="5080" lvl="1" algn="just">
              <a:spcBef>
                <a:spcPts val="1000"/>
              </a:spcBef>
              <a:spcAft>
                <a:spcPts val="600"/>
              </a:spcAft>
              <a:tabLst>
                <a:tab pos="469900" algn="l"/>
              </a:tabLst>
            </a:pPr>
            <a:r>
              <a:rPr b="1" dirty="0">
                <a:latin typeface="Calibri"/>
                <a:cs typeface="Calibri"/>
              </a:rPr>
              <a:t>Stage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1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– </a:t>
            </a:r>
            <a:r>
              <a:rPr b="1" spc="-10" dirty="0">
                <a:latin typeface="Calibri"/>
                <a:cs typeface="Calibri"/>
              </a:rPr>
              <a:t>Talent </a:t>
            </a:r>
            <a:r>
              <a:rPr b="1" dirty="0">
                <a:latin typeface="Calibri"/>
                <a:cs typeface="Calibri"/>
              </a:rPr>
              <a:t>Team</a:t>
            </a:r>
            <a:r>
              <a:rPr dirty="0">
                <a:latin typeface="Calibri"/>
                <a:cs typeface="Calibri"/>
              </a:rPr>
              <a:t>.</a:t>
            </a:r>
            <a:r>
              <a:rPr spc="1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team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will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review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request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check </a:t>
            </a:r>
            <a:r>
              <a:rPr dirty="0">
                <a:latin typeface="Calibri"/>
                <a:cs typeface="Calibri"/>
              </a:rPr>
              <a:t>that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all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sections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request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correct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(e.g.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job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profile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attached, </a:t>
            </a:r>
            <a:r>
              <a:rPr dirty="0">
                <a:latin typeface="Calibri"/>
                <a:cs typeface="Calibri"/>
              </a:rPr>
              <a:t>if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advert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will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internal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external)</a:t>
            </a:r>
            <a:endParaRPr lang="en-GB" spc="-10" dirty="0">
              <a:latin typeface="Calibri"/>
              <a:cs typeface="Calibri"/>
            </a:endParaRPr>
          </a:p>
          <a:p>
            <a:pPr marL="12700" marR="5080" lvl="1" algn="just">
              <a:spcBef>
                <a:spcPts val="1000"/>
              </a:spcBef>
              <a:spcAft>
                <a:spcPts val="600"/>
              </a:spcAft>
              <a:tabLst>
                <a:tab pos="469900" algn="l"/>
              </a:tabLst>
            </a:pPr>
            <a:r>
              <a:rPr b="1" dirty="0">
                <a:latin typeface="Calibri"/>
                <a:cs typeface="Calibri"/>
              </a:rPr>
              <a:t>Stage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2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–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Chief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Officer</a:t>
            </a:r>
            <a:r>
              <a:rPr dirty="0">
                <a:latin typeface="Calibri"/>
                <a:cs typeface="Calibri"/>
              </a:rPr>
              <a:t>.</a:t>
            </a:r>
            <a:r>
              <a:rPr spc="22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Once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approved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by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Talent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Team,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request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will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sent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relevant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Chief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Officer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approval. Please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check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your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Chief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Officer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Service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Manager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prior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to </a:t>
            </a:r>
            <a:r>
              <a:rPr spc="-20" dirty="0">
                <a:latin typeface="Calibri"/>
                <a:cs typeface="Calibri"/>
              </a:rPr>
              <a:t>submitting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ensure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Chief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Officer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available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approve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your </a:t>
            </a:r>
            <a:r>
              <a:rPr spc="-10" dirty="0">
                <a:latin typeface="Calibri"/>
                <a:cs typeface="Calibri"/>
              </a:rPr>
              <a:t>request</a:t>
            </a:r>
            <a:endParaRPr lang="en-GB" spc="-10" dirty="0">
              <a:latin typeface="Calibri"/>
              <a:cs typeface="Calibri"/>
            </a:endParaRPr>
          </a:p>
          <a:p>
            <a:pPr marL="12700" marR="5080" lvl="1" algn="just">
              <a:spcBef>
                <a:spcPts val="1000"/>
              </a:spcBef>
              <a:spcAft>
                <a:spcPts val="600"/>
              </a:spcAft>
              <a:tabLst>
                <a:tab pos="469900" algn="l"/>
              </a:tabLst>
            </a:pPr>
            <a:r>
              <a:rPr b="1" dirty="0">
                <a:latin typeface="Calibri"/>
                <a:cs typeface="Calibri"/>
              </a:rPr>
              <a:t>Stage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3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–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Org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Change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Design</a:t>
            </a:r>
            <a:r>
              <a:rPr dirty="0">
                <a:latin typeface="Calibri"/>
                <a:cs typeface="Calibri"/>
              </a:rPr>
              <a:t>.</a:t>
            </a:r>
            <a:r>
              <a:rPr spc="22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request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will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then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sent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team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spc="-20" dirty="0">
                <a:latin typeface="Calibri"/>
                <a:cs typeface="Calibri"/>
              </a:rPr>
              <a:t>to </a:t>
            </a:r>
            <a:r>
              <a:rPr lang="en-GB" dirty="0">
                <a:latin typeface="Calibri"/>
                <a:cs typeface="Calibri"/>
              </a:rPr>
              <a:t>check</a:t>
            </a:r>
            <a:r>
              <a:rPr lang="en-GB" spc="-3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the</a:t>
            </a:r>
            <a:r>
              <a:rPr lang="en-GB" spc="-15" dirty="0">
                <a:latin typeface="Calibri"/>
                <a:cs typeface="Calibri"/>
              </a:rPr>
              <a:t> </a:t>
            </a:r>
            <a:r>
              <a:rPr lang="en-GB" spc="-10" dirty="0">
                <a:latin typeface="Calibri"/>
                <a:cs typeface="Calibri"/>
              </a:rPr>
              <a:t>establishment</a:t>
            </a:r>
            <a:r>
              <a:rPr lang="en-GB" spc="3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to</a:t>
            </a:r>
            <a:r>
              <a:rPr lang="en-GB" spc="-60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see</a:t>
            </a:r>
            <a:r>
              <a:rPr lang="en-GB" spc="-40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if</a:t>
            </a:r>
            <a:r>
              <a:rPr lang="en-GB" spc="-50" dirty="0">
                <a:latin typeface="Calibri"/>
                <a:cs typeface="Calibri"/>
              </a:rPr>
              <a:t> </a:t>
            </a:r>
            <a:r>
              <a:rPr lang="en-GB" spc="-25" dirty="0">
                <a:latin typeface="Calibri"/>
                <a:cs typeface="Calibri"/>
              </a:rPr>
              <a:t>the </a:t>
            </a:r>
            <a:r>
              <a:rPr lang="en-GB" dirty="0">
                <a:latin typeface="Calibri"/>
                <a:cs typeface="Calibri"/>
              </a:rPr>
              <a:t>vacant</a:t>
            </a:r>
            <a:r>
              <a:rPr lang="en-GB" spc="-4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position</a:t>
            </a:r>
            <a:r>
              <a:rPr lang="en-GB" spc="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is</a:t>
            </a:r>
            <a:r>
              <a:rPr lang="en-GB" spc="-45" dirty="0">
                <a:latin typeface="Calibri"/>
                <a:cs typeface="Calibri"/>
              </a:rPr>
              <a:t> </a:t>
            </a:r>
            <a:r>
              <a:rPr lang="en-GB" spc="-10" dirty="0">
                <a:latin typeface="Calibri"/>
                <a:cs typeface="Calibri"/>
              </a:rPr>
              <a:t>available</a:t>
            </a:r>
            <a:r>
              <a:rPr lang="en-GB" spc="-30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to</a:t>
            </a:r>
            <a:r>
              <a:rPr lang="en-GB" spc="-40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be</a:t>
            </a:r>
            <a:r>
              <a:rPr lang="en-GB" spc="-5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recruited</a:t>
            </a:r>
            <a:r>
              <a:rPr lang="en-GB" spc="-45" dirty="0">
                <a:latin typeface="Calibri"/>
                <a:cs typeface="Calibri"/>
              </a:rPr>
              <a:t> </a:t>
            </a:r>
            <a:r>
              <a:rPr lang="en-GB" spc="-25" dirty="0">
                <a:latin typeface="Calibri"/>
                <a:cs typeface="Calibri"/>
              </a:rPr>
              <a:t>to</a:t>
            </a:r>
            <a:endParaRPr lang="en-GB" b="1" spc="-10" dirty="0">
              <a:latin typeface="Calibri"/>
              <a:cs typeface="Calibri"/>
            </a:endParaRPr>
          </a:p>
          <a:p>
            <a:pPr marL="12700" marR="5080" lvl="1" algn="just">
              <a:spcBef>
                <a:spcPts val="1000"/>
              </a:spcBef>
              <a:spcAft>
                <a:spcPts val="600"/>
              </a:spcAft>
              <a:tabLst>
                <a:tab pos="469900" algn="l"/>
              </a:tabLst>
            </a:pPr>
            <a:r>
              <a:rPr lang="en-GB" b="1" spc="-10" dirty="0">
                <a:latin typeface="Calibri"/>
                <a:cs typeface="Calibri"/>
              </a:rPr>
              <a:t>Stage</a:t>
            </a:r>
            <a:r>
              <a:rPr lang="en-GB" b="1" spc="-55" dirty="0">
                <a:latin typeface="Calibri"/>
                <a:cs typeface="Calibri"/>
              </a:rPr>
              <a:t> </a:t>
            </a:r>
            <a:r>
              <a:rPr lang="en-GB" b="1" dirty="0">
                <a:latin typeface="Calibri"/>
                <a:cs typeface="Calibri"/>
              </a:rPr>
              <a:t>4</a:t>
            </a:r>
            <a:r>
              <a:rPr lang="en-GB" b="1" spc="-15" dirty="0">
                <a:latin typeface="Calibri"/>
                <a:cs typeface="Calibri"/>
              </a:rPr>
              <a:t> </a:t>
            </a:r>
            <a:r>
              <a:rPr lang="en-GB" b="1" dirty="0">
                <a:latin typeface="Calibri"/>
                <a:cs typeface="Calibri"/>
              </a:rPr>
              <a:t>–</a:t>
            </a:r>
            <a:r>
              <a:rPr lang="en-GB" b="1" spc="-10" dirty="0">
                <a:latin typeface="Calibri"/>
                <a:cs typeface="Calibri"/>
              </a:rPr>
              <a:t> </a:t>
            </a:r>
            <a:r>
              <a:rPr lang="en-GB" b="1" dirty="0">
                <a:latin typeface="Calibri"/>
                <a:cs typeface="Calibri"/>
              </a:rPr>
              <a:t>Chief</a:t>
            </a:r>
            <a:r>
              <a:rPr lang="en-GB" b="1" spc="-70" dirty="0">
                <a:latin typeface="Calibri"/>
                <a:cs typeface="Calibri"/>
              </a:rPr>
              <a:t> </a:t>
            </a:r>
            <a:r>
              <a:rPr lang="en-GB" b="1" spc="-10" dirty="0">
                <a:latin typeface="Calibri"/>
                <a:cs typeface="Calibri"/>
              </a:rPr>
              <a:t>Officer</a:t>
            </a:r>
            <a:r>
              <a:rPr lang="en-GB" b="1" spc="-50" dirty="0">
                <a:latin typeface="Calibri"/>
                <a:cs typeface="Calibri"/>
              </a:rPr>
              <a:t> </a:t>
            </a:r>
            <a:r>
              <a:rPr lang="en-GB" b="1" dirty="0">
                <a:latin typeface="Calibri"/>
                <a:cs typeface="Calibri"/>
              </a:rPr>
              <a:t>of</a:t>
            </a:r>
            <a:r>
              <a:rPr lang="en-GB" b="1" spc="-50" dirty="0">
                <a:latin typeface="Calibri"/>
                <a:cs typeface="Calibri"/>
              </a:rPr>
              <a:t> </a:t>
            </a:r>
            <a:r>
              <a:rPr lang="en-GB" b="1" spc="-10" dirty="0">
                <a:latin typeface="Calibri"/>
                <a:cs typeface="Calibri"/>
              </a:rPr>
              <a:t>Finance</a:t>
            </a:r>
            <a:r>
              <a:rPr lang="en-GB" b="1" spc="-70" dirty="0">
                <a:latin typeface="Calibri"/>
                <a:cs typeface="Calibri"/>
              </a:rPr>
              <a:t> </a:t>
            </a:r>
            <a:r>
              <a:rPr lang="en-GB" b="1" dirty="0">
                <a:latin typeface="Calibri"/>
                <a:cs typeface="Calibri"/>
              </a:rPr>
              <a:t>and</a:t>
            </a:r>
            <a:r>
              <a:rPr lang="en-GB" b="1" spc="-45" dirty="0">
                <a:latin typeface="Calibri"/>
                <a:cs typeface="Calibri"/>
              </a:rPr>
              <a:t> </a:t>
            </a:r>
            <a:r>
              <a:rPr lang="en-GB" b="1" spc="-10" dirty="0">
                <a:latin typeface="Calibri"/>
                <a:cs typeface="Calibri"/>
              </a:rPr>
              <a:t>People</a:t>
            </a:r>
            <a:r>
              <a:rPr lang="en-GB" b="1" spc="-50" dirty="0">
                <a:latin typeface="Calibri"/>
                <a:cs typeface="Calibri"/>
              </a:rPr>
              <a:t> </a:t>
            </a:r>
            <a:r>
              <a:rPr lang="en-GB" b="1" dirty="0">
                <a:latin typeface="Calibri"/>
                <a:cs typeface="Calibri"/>
              </a:rPr>
              <a:t>&amp; Citizen</a:t>
            </a:r>
            <a:r>
              <a:rPr lang="en-GB" b="1" spc="-5" dirty="0">
                <a:latin typeface="Calibri"/>
                <a:cs typeface="Calibri"/>
              </a:rPr>
              <a:t> </a:t>
            </a:r>
            <a:r>
              <a:rPr lang="en-GB" b="1" dirty="0">
                <a:latin typeface="Calibri"/>
                <a:cs typeface="Calibri"/>
              </a:rPr>
              <a:t>Services</a:t>
            </a:r>
            <a:r>
              <a:rPr lang="en-GB" dirty="0">
                <a:latin typeface="Calibri"/>
                <a:cs typeface="Calibri"/>
              </a:rPr>
              <a:t>.</a:t>
            </a:r>
            <a:r>
              <a:rPr lang="en-GB" spc="185" dirty="0">
                <a:latin typeface="Calibri"/>
                <a:cs typeface="Calibri"/>
              </a:rPr>
              <a:t> </a:t>
            </a:r>
            <a:r>
              <a:rPr lang="en-GB" spc="-25" dirty="0">
                <a:latin typeface="Calibri"/>
                <a:cs typeface="Calibri"/>
              </a:rPr>
              <a:t>The </a:t>
            </a:r>
            <a:r>
              <a:rPr lang="en-GB" dirty="0">
                <a:latin typeface="Calibri"/>
                <a:cs typeface="Calibri"/>
              </a:rPr>
              <a:t>Chief</a:t>
            </a:r>
            <a:r>
              <a:rPr lang="en-GB" spc="-10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Officers</a:t>
            </a:r>
            <a:r>
              <a:rPr lang="en-GB" spc="-1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will</a:t>
            </a:r>
            <a:r>
              <a:rPr lang="en-GB" spc="-60" dirty="0">
                <a:latin typeface="Calibri"/>
                <a:cs typeface="Calibri"/>
              </a:rPr>
              <a:t> </a:t>
            </a:r>
            <a:r>
              <a:rPr lang="en-GB" spc="-20" dirty="0">
                <a:latin typeface="Calibri"/>
                <a:cs typeface="Calibri"/>
              </a:rPr>
              <a:t>complete</a:t>
            </a:r>
            <a:r>
              <a:rPr lang="en-GB" spc="-30" dirty="0">
                <a:latin typeface="Calibri"/>
                <a:cs typeface="Calibri"/>
              </a:rPr>
              <a:t> </a:t>
            </a:r>
            <a:r>
              <a:rPr lang="en-GB" spc="-20" dirty="0">
                <a:latin typeface="Calibri"/>
                <a:cs typeface="Calibri"/>
              </a:rPr>
              <a:t>the</a:t>
            </a:r>
            <a:r>
              <a:rPr lang="en-GB" spc="-5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final</a:t>
            </a:r>
            <a:r>
              <a:rPr lang="en-GB" spc="-35" dirty="0">
                <a:latin typeface="Calibri"/>
                <a:cs typeface="Calibri"/>
              </a:rPr>
              <a:t> </a:t>
            </a:r>
            <a:r>
              <a:rPr lang="en-GB" spc="-20" dirty="0">
                <a:latin typeface="Calibri"/>
                <a:cs typeface="Calibri"/>
              </a:rPr>
              <a:t>approvals</a:t>
            </a:r>
            <a:r>
              <a:rPr lang="en-GB" spc="-2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to</a:t>
            </a:r>
            <a:r>
              <a:rPr lang="en-GB" spc="-35" dirty="0">
                <a:latin typeface="Calibri"/>
                <a:cs typeface="Calibri"/>
              </a:rPr>
              <a:t> </a:t>
            </a:r>
            <a:r>
              <a:rPr lang="en-GB" spc="-10" dirty="0">
                <a:latin typeface="Calibri"/>
                <a:cs typeface="Calibri"/>
              </a:rPr>
              <a:t>allow</a:t>
            </a:r>
            <a:r>
              <a:rPr lang="en-GB" spc="-55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your</a:t>
            </a:r>
            <a:r>
              <a:rPr lang="en-GB" spc="-55" dirty="0">
                <a:latin typeface="Calibri"/>
                <a:cs typeface="Calibri"/>
              </a:rPr>
              <a:t> </a:t>
            </a:r>
            <a:r>
              <a:rPr lang="en-GB" spc="-10" dirty="0">
                <a:latin typeface="Calibri"/>
                <a:cs typeface="Calibri"/>
              </a:rPr>
              <a:t>request</a:t>
            </a:r>
            <a:r>
              <a:rPr lang="en-GB" spc="-5" dirty="0">
                <a:latin typeface="Calibri"/>
                <a:cs typeface="Calibri"/>
              </a:rPr>
              <a:t> </a:t>
            </a:r>
            <a:r>
              <a:rPr lang="en-GB" spc="-25" dirty="0">
                <a:latin typeface="Calibri"/>
                <a:cs typeface="Calibri"/>
              </a:rPr>
              <a:t>to </a:t>
            </a:r>
            <a:r>
              <a:rPr lang="en-GB" spc="-10" dirty="0">
                <a:latin typeface="Calibri"/>
                <a:cs typeface="Calibri"/>
              </a:rPr>
              <a:t>proceed</a:t>
            </a:r>
            <a:endParaRPr lang="en-GB" dirty="0">
              <a:latin typeface="Calibri"/>
              <a:cs typeface="Calibri"/>
            </a:endParaRPr>
          </a:p>
          <a:p>
            <a:pPr marL="355600" indent="-342900">
              <a:lnSpc>
                <a:spcPts val="1325"/>
              </a:lnSpc>
              <a:spcBef>
                <a:spcPts val="35"/>
              </a:spcBef>
              <a:buFont typeface="+mj-lt"/>
              <a:buAutoNum type="arabicPeriod"/>
            </a:pPr>
            <a:endParaRPr lang="en-GB" sz="16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0AF233-41B1-FB6A-A9D6-625BD5B6E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1" y="1143000"/>
            <a:ext cx="5435879" cy="50485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Commencing</a:t>
            </a:r>
            <a:r>
              <a:rPr spc="-204" dirty="0"/>
              <a:t> </a:t>
            </a:r>
            <a:r>
              <a:rPr dirty="0"/>
              <a:t>the</a:t>
            </a:r>
            <a:r>
              <a:rPr spc="-125" dirty="0"/>
              <a:t> </a:t>
            </a:r>
            <a:r>
              <a:rPr spc="-55" dirty="0"/>
              <a:t>Approval</a:t>
            </a:r>
            <a:r>
              <a:rPr spc="-180" dirty="0"/>
              <a:t> </a:t>
            </a:r>
            <a:r>
              <a:rPr spc="-70" dirty="0"/>
              <a:t>Process</a:t>
            </a:r>
            <a:r>
              <a:rPr spc="-14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4994" y="2219070"/>
            <a:ext cx="5276850" cy="32473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0029" marR="251460" indent="-227329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latin typeface="Calibri"/>
                <a:cs typeface="Calibri"/>
              </a:rPr>
              <a:t>To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commence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approval 	</a:t>
            </a:r>
            <a:r>
              <a:rPr sz="2800" dirty="0">
                <a:latin typeface="Calibri"/>
                <a:cs typeface="Calibri"/>
              </a:rPr>
              <a:t>process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enter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email 	</a:t>
            </a:r>
            <a:r>
              <a:rPr sz="2800" dirty="0">
                <a:latin typeface="Calibri"/>
                <a:cs typeface="Calibri"/>
              </a:rPr>
              <a:t>addresses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advised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relevant 	sections.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ts val="3279"/>
              </a:lnSpc>
              <a:spcBef>
                <a:spcPts val="44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Stages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endParaRPr sz="2800">
              <a:latin typeface="Calibri"/>
              <a:cs typeface="Calibri"/>
            </a:endParaRPr>
          </a:p>
          <a:p>
            <a:pPr marL="241300" marR="5080" algn="just">
              <a:lnSpc>
                <a:spcPct val="89300"/>
              </a:lnSpc>
              <a:spcBef>
                <a:spcPts val="280"/>
              </a:spcBef>
            </a:pPr>
            <a:r>
              <a:rPr sz="2800" spc="-85" dirty="0">
                <a:latin typeface="Calibri"/>
                <a:cs typeface="Calibri"/>
              </a:rPr>
              <a:t>ALWAYS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remain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would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Stage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differ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Officer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D495B-05D5-33AE-9423-9ECA8F38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14" y="1389174"/>
            <a:ext cx="5416828" cy="49913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Attaching</a:t>
            </a:r>
            <a:r>
              <a:rPr spc="-210" dirty="0"/>
              <a:t> </a:t>
            </a:r>
            <a:r>
              <a:rPr dirty="0"/>
              <a:t>the</a:t>
            </a:r>
            <a:r>
              <a:rPr spc="-145" dirty="0"/>
              <a:t> </a:t>
            </a:r>
            <a:r>
              <a:rPr dirty="0"/>
              <a:t>Job</a:t>
            </a:r>
            <a:r>
              <a:rPr spc="-165" dirty="0"/>
              <a:t> </a:t>
            </a:r>
            <a:r>
              <a:rPr spc="-50" dirty="0"/>
              <a:t>Templates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4994" y="1377187"/>
            <a:ext cx="5673090" cy="37553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8760" marR="120014" indent="-226060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Job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Description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need 	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enter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information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job 	</a:t>
            </a:r>
            <a:r>
              <a:rPr sz="2800" dirty="0">
                <a:latin typeface="Calibri"/>
                <a:cs typeface="Calibri"/>
              </a:rPr>
              <a:t>profile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00"/>
              </a:lnSpc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MyJobScotland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website</a:t>
            </a:r>
            <a:endParaRPr sz="2800">
              <a:latin typeface="Calibri"/>
              <a:cs typeface="Calibri"/>
            </a:endParaRPr>
          </a:p>
          <a:p>
            <a:pPr marL="238760" marR="5080" indent="-226060" algn="just">
              <a:lnSpc>
                <a:spcPct val="893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Once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click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Import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job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or 	</a:t>
            </a:r>
            <a:r>
              <a:rPr sz="2800" b="1" spc="-10" dirty="0">
                <a:latin typeface="Calibri"/>
                <a:cs typeface="Calibri"/>
              </a:rPr>
              <a:t>template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guided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page 	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left</a:t>
            </a:r>
            <a:endParaRPr sz="2800">
              <a:latin typeface="Calibri"/>
              <a:cs typeface="Calibri"/>
            </a:endParaRPr>
          </a:p>
          <a:p>
            <a:pPr marL="238760" marR="157480" indent="-226060" algn="just">
              <a:lnSpc>
                <a:spcPts val="3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Click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Job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Ad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Templates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click 	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ACC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Standard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Select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6" y="1380744"/>
            <a:ext cx="5731764" cy="1053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F44C2-09A4-FDFC-4A9E-74D78A03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3" y="2663822"/>
            <a:ext cx="5673090" cy="37553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Inputting</a:t>
            </a:r>
            <a:r>
              <a:rPr spc="-190" dirty="0"/>
              <a:t> </a:t>
            </a:r>
            <a:r>
              <a:rPr dirty="0"/>
              <a:t>Job</a:t>
            </a:r>
            <a:r>
              <a:rPr spc="-185" dirty="0"/>
              <a:t> </a:t>
            </a:r>
            <a:r>
              <a:rPr spc="-35" dirty="0"/>
              <a:t>Purpose</a:t>
            </a:r>
            <a:r>
              <a:rPr spc="-190" dirty="0"/>
              <a:t> </a:t>
            </a:r>
            <a:r>
              <a:rPr spc="-25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6527" y="1685925"/>
            <a:ext cx="6320155" cy="468757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441450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Location</a:t>
            </a:r>
            <a:r>
              <a:rPr sz="2600" b="1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Duration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auto generated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information </a:t>
            </a:r>
            <a:r>
              <a:rPr sz="2600" dirty="0">
                <a:latin typeface="Calibri"/>
                <a:cs typeface="Calibri"/>
              </a:rPr>
              <a:t>previously</a:t>
            </a:r>
            <a:r>
              <a:rPr sz="2600" spc="-1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input</a:t>
            </a:r>
            <a:endParaRPr sz="2600">
              <a:latin typeface="Calibri"/>
              <a:cs typeface="Calibri"/>
            </a:endParaRPr>
          </a:p>
          <a:p>
            <a:pPr marL="241300" marR="11557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Please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leave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PVG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Membership </a:t>
            </a:r>
            <a:r>
              <a:rPr sz="2600" spc="-20" dirty="0">
                <a:latin typeface="Calibri"/>
                <a:cs typeface="Calibri"/>
              </a:rPr>
              <a:t>information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even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does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not </a:t>
            </a:r>
            <a:r>
              <a:rPr sz="2600" dirty="0">
                <a:latin typeface="Calibri"/>
                <a:cs typeface="Calibri"/>
              </a:rPr>
              <a:t>require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PVG.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standard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adverts</a:t>
            </a:r>
            <a:endParaRPr sz="2600">
              <a:latin typeface="Calibri"/>
              <a:cs typeface="Calibri"/>
            </a:endParaRPr>
          </a:p>
          <a:p>
            <a:pPr marL="241300" marR="17653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For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job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purpose/about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role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please </a:t>
            </a:r>
            <a:r>
              <a:rPr sz="2600" dirty="0">
                <a:latin typeface="Calibri"/>
                <a:cs typeface="Calibri"/>
              </a:rPr>
              <a:t>copy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paste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job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profile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it </a:t>
            </a:r>
            <a:r>
              <a:rPr sz="2600" dirty="0">
                <a:latin typeface="Calibri"/>
                <a:cs typeface="Calibri"/>
              </a:rPr>
              <a:t>provides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specific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information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confirming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purpose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post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completed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additional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advert </a:t>
            </a:r>
            <a:r>
              <a:rPr sz="2600" b="1" dirty="0">
                <a:latin typeface="Calibri"/>
                <a:cs typeface="Calibri"/>
              </a:rPr>
              <a:t>wording</a:t>
            </a:r>
            <a:r>
              <a:rPr sz="2600" b="1" spc="-95" dirty="0">
                <a:latin typeface="Calibri"/>
                <a:cs typeface="Calibri"/>
              </a:rPr>
              <a:t> </a:t>
            </a:r>
            <a:r>
              <a:rPr sz="2600" b="1" spc="-70" dirty="0">
                <a:latin typeface="Calibri"/>
                <a:cs typeface="Calibri"/>
              </a:rPr>
              <a:t>field</a:t>
            </a:r>
            <a:r>
              <a:rPr sz="2600" spc="-70" dirty="0">
                <a:latin typeface="Calibri"/>
                <a:cs typeface="Calibri"/>
              </a:rPr>
              <a:t>,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information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pull </a:t>
            </a:r>
            <a:r>
              <a:rPr sz="2600" dirty="0">
                <a:latin typeface="Calibri"/>
                <a:cs typeface="Calibri"/>
              </a:rPr>
              <a:t>through.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Within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section,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would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confirm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candidates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Permanent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Fixed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posts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available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F99A5-4166-1237-5CEC-29A637C6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81" y="1905000"/>
            <a:ext cx="4872482" cy="37549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Inputting</a:t>
            </a:r>
            <a:r>
              <a:rPr spc="-175" dirty="0"/>
              <a:t> </a:t>
            </a:r>
            <a:r>
              <a:rPr dirty="0"/>
              <a:t>Job</a:t>
            </a:r>
            <a:r>
              <a:rPr spc="-170" dirty="0"/>
              <a:t> </a:t>
            </a:r>
            <a:r>
              <a:rPr spc="-35" dirty="0"/>
              <a:t>Purpose</a:t>
            </a:r>
            <a:r>
              <a:rPr spc="-170" dirty="0"/>
              <a:t> </a:t>
            </a:r>
            <a:r>
              <a:rPr spc="-60" dirty="0"/>
              <a:t>Information</a:t>
            </a:r>
            <a:r>
              <a:rPr spc="-24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4994" y="1511935"/>
            <a:ext cx="5617845" cy="44577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38760" marR="165735" indent="-22606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Post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Holder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Need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Hold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a 	</a:t>
            </a:r>
            <a:r>
              <a:rPr sz="2800" b="1" spc="-10" dirty="0">
                <a:latin typeface="Calibri"/>
                <a:cs typeface="Calibri"/>
              </a:rPr>
              <a:t>Minimum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copied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spc="-10" dirty="0">
                <a:latin typeface="Calibri"/>
                <a:cs typeface="Calibri"/>
              </a:rPr>
              <a:t>pasted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"Minimum 	Qualification(s)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Certificates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/ 	</a:t>
            </a:r>
            <a:r>
              <a:rPr sz="2800" spc="-20" dirty="0">
                <a:latin typeface="Calibri"/>
                <a:cs typeface="Calibri"/>
              </a:rPr>
              <a:t>Memberships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etc.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Required"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section 	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Job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Profile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38760" marR="5080" indent="-22606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Postholder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Able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to 	</a:t>
            </a:r>
            <a:r>
              <a:rPr sz="2800" b="1" spc="-10" dirty="0">
                <a:latin typeface="Calibri"/>
                <a:cs typeface="Calibri"/>
              </a:rPr>
              <a:t>Demonstrate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copied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dirty="0">
                <a:latin typeface="Calibri"/>
                <a:cs typeface="Calibri"/>
              </a:rPr>
              <a:t>pasted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"As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minimum, 	</a:t>
            </a:r>
            <a:r>
              <a:rPr sz="2800" spc="-20" dirty="0">
                <a:latin typeface="Calibri"/>
                <a:cs typeface="Calibri"/>
              </a:rPr>
              <a:t>demonstrate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skills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experience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in" 	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Job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Profile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1388363"/>
            <a:ext cx="5448300" cy="51374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About</a:t>
            </a:r>
            <a:r>
              <a:rPr spc="-190" dirty="0"/>
              <a:t> </a:t>
            </a:r>
            <a:r>
              <a:rPr dirty="0"/>
              <a:t>Us</a:t>
            </a:r>
            <a:r>
              <a:rPr spc="-165" dirty="0"/>
              <a:t> </a:t>
            </a:r>
            <a:r>
              <a:rPr spc="-4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4994" y="2340610"/>
            <a:ext cx="5126355" cy="19761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38760" marR="5080" indent="-226060">
              <a:lnSpc>
                <a:spcPts val="30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left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standard 	</a:t>
            </a:r>
            <a:r>
              <a:rPr sz="2800" spc="-20" dirty="0">
                <a:latin typeface="Calibri"/>
                <a:cs typeface="Calibri"/>
              </a:rPr>
              <a:t>information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advertised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all 	</a:t>
            </a:r>
            <a:r>
              <a:rPr sz="2800" dirty="0">
                <a:latin typeface="Calibri"/>
                <a:cs typeface="Calibri"/>
              </a:rPr>
              <a:t>Aberdeen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City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Council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05"/>
              </a:lnSpc>
            </a:pPr>
            <a:r>
              <a:rPr sz="2800" spc="-10" dirty="0">
                <a:latin typeface="Calibri"/>
                <a:cs typeface="Calibri"/>
              </a:rPr>
              <a:t>vacancies.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edit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this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260"/>
              </a:lnSpc>
            </a:pPr>
            <a:r>
              <a:rPr sz="2800" spc="-10" dirty="0">
                <a:latin typeface="Calibri"/>
                <a:cs typeface="Calibri"/>
              </a:rPr>
              <a:t>section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77DA1-2A76-6E0D-0129-AA3FB85E7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35" y="1295400"/>
            <a:ext cx="4866379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Finalising</a:t>
            </a:r>
            <a:r>
              <a:rPr spc="-180" dirty="0"/>
              <a:t> </a:t>
            </a:r>
            <a:r>
              <a:rPr dirty="0"/>
              <a:t>the</a:t>
            </a:r>
            <a:r>
              <a:rPr spc="-125" dirty="0"/>
              <a:t> </a:t>
            </a:r>
            <a:r>
              <a:rPr spc="-90" dirty="0"/>
              <a:t>Vacancy</a:t>
            </a:r>
            <a:r>
              <a:rPr spc="-204" dirty="0"/>
              <a:t> </a:t>
            </a:r>
            <a:r>
              <a:rPr spc="-55" dirty="0"/>
              <a:t>Approval</a:t>
            </a:r>
            <a:r>
              <a:rPr spc="-190" dirty="0"/>
              <a:t> </a:t>
            </a:r>
            <a:r>
              <a:rPr spc="-10" dirty="0"/>
              <a:t>Requests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4994" y="1585417"/>
            <a:ext cx="5010785" cy="339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ts val="3285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Job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Skills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Profile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285"/>
              </a:lnSpc>
            </a:pP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blank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2800">
              <a:latin typeface="Calibri"/>
              <a:cs typeface="Calibri"/>
            </a:endParaRPr>
          </a:p>
          <a:p>
            <a:pPr marL="238760" marR="73660" indent="-226060">
              <a:lnSpc>
                <a:spcPct val="893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Once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completed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spc="-10" dirty="0">
                <a:latin typeface="Calibri"/>
                <a:cs typeface="Calibri"/>
              </a:rPr>
              <a:t>previous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steps,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click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Create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order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request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	</a:t>
            </a:r>
            <a:r>
              <a:rPr sz="2800" dirty="0">
                <a:latin typeface="Calibri"/>
                <a:cs typeface="Calibri"/>
              </a:rPr>
              <a:t>recruit.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point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ABC 	</a:t>
            </a:r>
            <a:r>
              <a:rPr sz="2800" spc="-20" dirty="0">
                <a:latin typeface="Calibri"/>
                <a:cs typeface="Calibri"/>
              </a:rPr>
              <a:t>reference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number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populate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2183892"/>
            <a:ext cx="5498592" cy="1068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4" y="3744467"/>
            <a:ext cx="5614416" cy="822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324" y="5009388"/>
            <a:ext cx="5620512" cy="9494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Commencing</a:t>
            </a:r>
            <a:r>
              <a:rPr spc="-250" dirty="0"/>
              <a:t> </a:t>
            </a:r>
            <a:r>
              <a:rPr dirty="0"/>
              <a:t>the</a:t>
            </a:r>
            <a:r>
              <a:rPr spc="-114" dirty="0"/>
              <a:t> </a:t>
            </a:r>
            <a:r>
              <a:rPr spc="-55" dirty="0"/>
              <a:t>Approval</a:t>
            </a:r>
            <a:r>
              <a:rPr spc="-195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18450" y="1540205"/>
            <a:ext cx="3667760" cy="40100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0029" marR="5080" indent="-227329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screen,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you 	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Job 	</a:t>
            </a:r>
            <a:r>
              <a:rPr sz="2800" spc="-20" dirty="0">
                <a:latin typeface="Calibri"/>
                <a:cs typeface="Calibri"/>
              </a:rPr>
              <a:t>Approval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  <a:p>
            <a:pPr marL="238760" marR="100965" indent="-226060">
              <a:lnSpc>
                <a:spcPct val="893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Click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Start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Approval 	</a:t>
            </a:r>
            <a:r>
              <a:rPr sz="2800" b="1" dirty="0">
                <a:latin typeface="Calibri"/>
                <a:cs typeface="Calibri"/>
              </a:rPr>
              <a:t>Chain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begin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spc="-20" dirty="0">
                <a:latin typeface="Calibri"/>
                <a:cs typeface="Calibri"/>
              </a:rPr>
              <a:t>approval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process.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 	</a:t>
            </a:r>
            <a:r>
              <a:rPr sz="2800" dirty="0">
                <a:latin typeface="Calibri"/>
                <a:cs typeface="Calibri"/>
              </a:rPr>
              <a:t>important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click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button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request 	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not 	</a:t>
            </a:r>
            <a:r>
              <a:rPr sz="2800" spc="-10" dirty="0">
                <a:latin typeface="Calibri"/>
                <a:cs typeface="Calibri"/>
              </a:rPr>
              <a:t>selected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0FB13-FCC7-A094-6420-60C7EFDB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6781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50823" y="258521"/>
            <a:ext cx="914019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Prior</a:t>
            </a:r>
            <a:r>
              <a:rPr spc="-190" dirty="0"/>
              <a:t> </a:t>
            </a:r>
            <a:r>
              <a:rPr dirty="0"/>
              <a:t>to</a:t>
            </a:r>
            <a:r>
              <a:rPr spc="-170" dirty="0"/>
              <a:t> </a:t>
            </a:r>
            <a:r>
              <a:rPr spc="-45" dirty="0"/>
              <a:t>submitting</a:t>
            </a:r>
            <a:r>
              <a:rPr spc="-250" dirty="0"/>
              <a:t> </a:t>
            </a:r>
            <a:r>
              <a:rPr spc="-10" dirty="0"/>
              <a:t>your</a:t>
            </a:r>
            <a:r>
              <a:rPr spc="-204" dirty="0"/>
              <a:t> </a:t>
            </a:r>
            <a:r>
              <a:rPr spc="-50" dirty="0"/>
              <a:t>vacancy</a:t>
            </a:r>
            <a:r>
              <a:rPr spc="-254" dirty="0"/>
              <a:t> </a:t>
            </a:r>
            <a:r>
              <a:rPr spc="-10" dirty="0"/>
              <a:t>approval request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720722"/>
            <a:ext cx="115316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wish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recruit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various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mixture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submit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separate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requests.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example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Permanent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37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Permanent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Fixed</a:t>
            </a:r>
            <a:r>
              <a:rPr sz="2400" spc="-20" dirty="0">
                <a:latin typeface="Calibri"/>
                <a:cs typeface="Calibri"/>
              </a:rPr>
              <a:t> Term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37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Fixed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Term</a:t>
            </a:r>
            <a:endParaRPr sz="2400">
              <a:latin typeface="Calibri"/>
              <a:cs typeface="Calibri"/>
            </a:endParaRPr>
          </a:p>
          <a:p>
            <a:pPr marL="12700" marR="1092200" algn="just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requests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(Fixed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Permanent)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request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(Fixed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Permanent)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separate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request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Commencing</a:t>
            </a:r>
            <a:r>
              <a:rPr spc="-200" dirty="0"/>
              <a:t> </a:t>
            </a:r>
            <a:r>
              <a:rPr dirty="0"/>
              <a:t>the</a:t>
            </a:r>
            <a:r>
              <a:rPr spc="-125" dirty="0"/>
              <a:t> </a:t>
            </a:r>
            <a:r>
              <a:rPr spc="-55" dirty="0"/>
              <a:t>Approval</a:t>
            </a:r>
            <a:r>
              <a:rPr spc="-180" dirty="0"/>
              <a:t> </a:t>
            </a:r>
            <a:r>
              <a:rPr spc="-70" dirty="0"/>
              <a:t>Process</a:t>
            </a:r>
            <a:r>
              <a:rPr spc="-14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029" marR="5080" indent="-227329">
              <a:lnSpc>
                <a:spcPct val="792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350645" algn="l"/>
              </a:tabLst>
            </a:pPr>
            <a:r>
              <a:rPr dirty="0"/>
              <a:t>Next,</a:t>
            </a:r>
            <a:r>
              <a:rPr spc="-90" dirty="0"/>
              <a:t> </a:t>
            </a:r>
            <a:r>
              <a:rPr dirty="0"/>
              <a:t>you</a:t>
            </a:r>
            <a:r>
              <a:rPr spc="-75" dirty="0"/>
              <a:t> </a:t>
            </a:r>
            <a:r>
              <a:rPr dirty="0"/>
              <a:t>will</a:t>
            </a:r>
            <a:r>
              <a:rPr spc="-90" dirty="0"/>
              <a:t> </a:t>
            </a:r>
            <a:r>
              <a:rPr dirty="0"/>
              <a:t>be</a:t>
            </a:r>
            <a:r>
              <a:rPr spc="-50" dirty="0"/>
              <a:t> </a:t>
            </a:r>
            <a:r>
              <a:rPr spc="-10" dirty="0"/>
              <a:t>taken</a:t>
            </a:r>
            <a:r>
              <a:rPr spc="-105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page</a:t>
            </a:r>
            <a:r>
              <a:rPr spc="-65" dirty="0"/>
              <a:t> </a:t>
            </a:r>
            <a:r>
              <a:rPr dirty="0"/>
              <a:t>shown</a:t>
            </a:r>
            <a:r>
              <a:rPr spc="-65" dirty="0"/>
              <a:t> </a:t>
            </a:r>
            <a:r>
              <a:rPr spc="-25" dirty="0"/>
              <a:t>on 	</a:t>
            </a:r>
            <a:r>
              <a:rPr dirty="0"/>
              <a:t>the</a:t>
            </a:r>
            <a:r>
              <a:rPr spc="-75" dirty="0"/>
              <a:t> </a:t>
            </a:r>
            <a:r>
              <a:rPr spc="-20" dirty="0"/>
              <a:t>left.</a:t>
            </a:r>
            <a:r>
              <a:rPr dirty="0"/>
              <a:t>	</a:t>
            </a:r>
            <a:r>
              <a:rPr spc="-35" dirty="0"/>
              <a:t>You</a:t>
            </a:r>
            <a:r>
              <a:rPr spc="-90" dirty="0"/>
              <a:t> </a:t>
            </a:r>
            <a:r>
              <a:rPr dirty="0"/>
              <a:t>will</a:t>
            </a:r>
            <a:r>
              <a:rPr spc="-95" dirty="0"/>
              <a:t> </a:t>
            </a:r>
            <a:r>
              <a:rPr dirty="0"/>
              <a:t>be</a:t>
            </a:r>
            <a:r>
              <a:rPr spc="-60" dirty="0"/>
              <a:t> </a:t>
            </a:r>
            <a:r>
              <a:rPr dirty="0"/>
              <a:t>able</a:t>
            </a:r>
            <a:r>
              <a:rPr spc="-8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view</a:t>
            </a:r>
            <a:r>
              <a:rPr spc="-70" dirty="0"/>
              <a:t> </a:t>
            </a:r>
            <a:r>
              <a:rPr spc="-25" dirty="0"/>
              <a:t>the 	</a:t>
            </a:r>
            <a:r>
              <a:rPr spc="-10" dirty="0"/>
              <a:t>approval</a:t>
            </a:r>
            <a:r>
              <a:rPr spc="-65" dirty="0"/>
              <a:t> </a:t>
            </a:r>
            <a:r>
              <a:rPr dirty="0"/>
              <a:t>email</a:t>
            </a:r>
            <a:r>
              <a:rPr spc="-120" dirty="0"/>
              <a:t> </a:t>
            </a:r>
            <a:r>
              <a:rPr dirty="0"/>
              <a:t>being</a:t>
            </a:r>
            <a:r>
              <a:rPr spc="-105" dirty="0"/>
              <a:t> </a:t>
            </a:r>
            <a:r>
              <a:rPr spc="-20" dirty="0"/>
              <a:t>sent</a:t>
            </a:r>
          </a:p>
          <a:p>
            <a:pPr marL="240029" indent="-227329">
              <a:lnSpc>
                <a:spcPts val="2095"/>
              </a:lnSpc>
              <a:buFont typeface="Arial"/>
              <a:buChar char="•"/>
              <a:tabLst>
                <a:tab pos="240029" algn="l"/>
                <a:tab pos="3833495" algn="l"/>
              </a:tabLst>
            </a:pPr>
            <a:r>
              <a:rPr dirty="0"/>
              <a:t>Please</a:t>
            </a:r>
            <a:r>
              <a:rPr spc="-55" dirty="0"/>
              <a:t> </a:t>
            </a:r>
            <a:r>
              <a:rPr dirty="0"/>
              <a:t>do</a:t>
            </a:r>
            <a:r>
              <a:rPr spc="-75" dirty="0"/>
              <a:t> </a:t>
            </a:r>
            <a:r>
              <a:rPr dirty="0"/>
              <a:t>not</a:t>
            </a:r>
            <a:r>
              <a:rPr spc="-75" dirty="0"/>
              <a:t> </a:t>
            </a:r>
            <a:r>
              <a:rPr dirty="0"/>
              <a:t>edit</a:t>
            </a:r>
            <a:r>
              <a:rPr spc="-7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page.</a:t>
            </a:r>
            <a:r>
              <a:rPr dirty="0"/>
              <a:t>	Please</a:t>
            </a:r>
            <a:r>
              <a:rPr spc="-125" dirty="0"/>
              <a:t> </a:t>
            </a:r>
            <a:r>
              <a:rPr spc="-10" dirty="0"/>
              <a:t>proceed</a:t>
            </a:r>
          </a:p>
          <a:p>
            <a:pPr marL="241300" marR="223520">
              <a:lnSpc>
                <a:spcPct val="69600"/>
              </a:lnSpc>
              <a:spcBef>
                <a:spcPts val="495"/>
              </a:spcBef>
            </a:pPr>
            <a:r>
              <a:rPr dirty="0"/>
              <a:t>to</a:t>
            </a:r>
            <a:r>
              <a:rPr spc="-80" dirty="0"/>
              <a:t> </a:t>
            </a:r>
            <a:r>
              <a:rPr dirty="0"/>
              <a:t>scroll</a:t>
            </a:r>
            <a:r>
              <a:rPr spc="-100" dirty="0"/>
              <a:t> </a:t>
            </a:r>
            <a:r>
              <a:rPr dirty="0"/>
              <a:t>down</a:t>
            </a:r>
            <a:r>
              <a:rPr spc="-3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page</a:t>
            </a:r>
            <a:r>
              <a:rPr spc="-5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click</a:t>
            </a:r>
            <a:r>
              <a:rPr spc="-90" dirty="0"/>
              <a:t> </a:t>
            </a:r>
            <a:r>
              <a:rPr b="1" dirty="0">
                <a:latin typeface="Calibri"/>
                <a:cs typeface="Calibri"/>
              </a:rPr>
              <a:t>Submit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spc="-25" dirty="0"/>
              <a:t>in </a:t>
            </a:r>
            <a:r>
              <a:rPr dirty="0"/>
              <a:t>order</a:t>
            </a:r>
            <a:r>
              <a:rPr spc="-100" dirty="0"/>
              <a:t> </a:t>
            </a:r>
            <a:r>
              <a:rPr dirty="0"/>
              <a:t>to</a:t>
            </a:r>
            <a:r>
              <a:rPr spc="-100" dirty="0"/>
              <a:t> </a:t>
            </a:r>
            <a:r>
              <a:rPr dirty="0"/>
              <a:t>send</a:t>
            </a:r>
            <a:r>
              <a:rPr spc="-85" dirty="0"/>
              <a:t> </a:t>
            </a:r>
            <a:r>
              <a:rPr dirty="0"/>
              <a:t>your</a:t>
            </a:r>
            <a:r>
              <a:rPr spc="-100" dirty="0"/>
              <a:t> </a:t>
            </a:r>
            <a:r>
              <a:rPr spc="-10" dirty="0"/>
              <a:t>request</a:t>
            </a:r>
            <a:r>
              <a:rPr spc="-80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dirty="0"/>
              <a:t>recruit</a:t>
            </a:r>
            <a:r>
              <a:rPr spc="-120" dirty="0"/>
              <a:t> </a:t>
            </a:r>
            <a:r>
              <a:rPr dirty="0"/>
              <a:t>to</a:t>
            </a:r>
            <a:r>
              <a:rPr spc="-90" dirty="0"/>
              <a:t> </a:t>
            </a:r>
            <a:r>
              <a:rPr spc="-25" dirty="0"/>
              <a:t>the</a:t>
            </a:r>
          </a:p>
          <a:p>
            <a:pPr marL="241300" marR="668655">
              <a:lnSpc>
                <a:spcPct val="70000"/>
              </a:lnSpc>
              <a:spcBef>
                <a:spcPts val="400"/>
              </a:spcBef>
            </a:pPr>
            <a:r>
              <a:rPr spc="-35" dirty="0"/>
              <a:t>Talent</a:t>
            </a:r>
            <a:r>
              <a:rPr spc="-80" dirty="0"/>
              <a:t> </a:t>
            </a:r>
            <a:r>
              <a:rPr spc="-55" dirty="0"/>
              <a:t>Team</a:t>
            </a:r>
            <a:r>
              <a:rPr spc="-95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dirty="0"/>
              <a:t>commence</a:t>
            </a:r>
            <a:r>
              <a:rPr spc="-10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-10" dirty="0"/>
              <a:t>approval process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1408175"/>
            <a:ext cx="5029200" cy="50886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8840" y="3934967"/>
            <a:ext cx="5731764" cy="26548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Vacancy</a:t>
            </a:r>
            <a:r>
              <a:rPr spc="-200" dirty="0"/>
              <a:t> </a:t>
            </a:r>
            <a:r>
              <a:rPr spc="-55" dirty="0"/>
              <a:t>Approval</a:t>
            </a:r>
            <a:r>
              <a:rPr spc="-18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7511" y="1428699"/>
            <a:ext cx="4415155" cy="457835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41300" marR="111125" indent="-228600">
              <a:lnSpc>
                <a:spcPct val="716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Under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Job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Approval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Tab</a:t>
            </a:r>
            <a:r>
              <a:rPr sz="2600" spc="-20" dirty="0">
                <a:latin typeface="Calibri"/>
                <a:cs typeface="Calibri"/>
              </a:rPr>
              <a:t>,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able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where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request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approval process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On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left,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 </a:t>
            </a:r>
            <a:r>
              <a:rPr sz="2600" dirty="0">
                <a:latin typeface="Calibri"/>
                <a:cs typeface="Calibri"/>
              </a:rPr>
              <a:t>example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request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sitting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Talent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Team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Stage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approval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process</a:t>
            </a:r>
            <a:endParaRPr sz="2600">
              <a:latin typeface="Calibri"/>
              <a:cs typeface="Calibri"/>
            </a:endParaRPr>
          </a:p>
          <a:p>
            <a:pPr marL="241300" marR="16319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1243965" algn="l"/>
              </a:tabLst>
            </a:pPr>
            <a:r>
              <a:rPr sz="2600" dirty="0">
                <a:latin typeface="Calibri"/>
                <a:cs typeface="Calibri"/>
              </a:rPr>
              <a:t>At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stage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approval </a:t>
            </a:r>
            <a:r>
              <a:rPr sz="2600" dirty="0">
                <a:latin typeface="Calibri"/>
                <a:cs typeface="Calibri"/>
              </a:rPr>
              <a:t>process,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approvers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email address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receive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 </a:t>
            </a:r>
            <a:r>
              <a:rPr sz="2600" dirty="0">
                <a:latin typeface="Calibri"/>
                <a:cs typeface="Calibri"/>
              </a:rPr>
              <a:t>automated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email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which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individual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approve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or </a:t>
            </a:r>
            <a:r>
              <a:rPr sz="2600" spc="-10" dirty="0">
                <a:latin typeface="Calibri"/>
                <a:cs typeface="Calibri"/>
              </a:rPr>
              <a:t>reject.</a:t>
            </a:r>
            <a:r>
              <a:rPr sz="2600" dirty="0">
                <a:latin typeface="Calibri"/>
                <a:cs typeface="Calibri"/>
              </a:rPr>
              <a:t>	Comments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also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be </a:t>
            </a:r>
            <a:r>
              <a:rPr sz="2600" dirty="0">
                <a:latin typeface="Calibri"/>
                <a:cs typeface="Calibri"/>
              </a:rPr>
              <a:t>added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vacancy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request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A864A-DDEB-8A4A-9ACB-CA8BA4E7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8354"/>
            <a:ext cx="6178868" cy="44386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Vacancy</a:t>
            </a:r>
            <a:r>
              <a:rPr spc="-185" dirty="0"/>
              <a:t> </a:t>
            </a:r>
            <a:r>
              <a:rPr spc="-60" dirty="0"/>
              <a:t>Approval</a:t>
            </a:r>
            <a:r>
              <a:rPr spc="-215" dirty="0"/>
              <a:t> </a:t>
            </a:r>
            <a:r>
              <a:rPr spc="-45" dirty="0"/>
              <a:t>Process</a:t>
            </a:r>
            <a:r>
              <a:rPr spc="-18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77176" y="1484756"/>
            <a:ext cx="4123054" cy="40093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8760" marR="16510" indent="-226060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670175" algn="l"/>
              </a:tabLst>
            </a:pP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left,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 	</a:t>
            </a:r>
            <a:r>
              <a:rPr sz="2800" dirty="0">
                <a:latin typeface="Calibri"/>
                <a:cs typeface="Calibri"/>
              </a:rPr>
              <a:t>example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vacancy 	</a:t>
            </a:r>
            <a:r>
              <a:rPr sz="2800" dirty="0">
                <a:latin typeface="Calibri"/>
                <a:cs typeface="Calibri"/>
              </a:rPr>
              <a:t>request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now 	</a:t>
            </a:r>
            <a:r>
              <a:rPr sz="2800" dirty="0">
                <a:latin typeface="Calibri"/>
                <a:cs typeface="Calibri"/>
              </a:rPr>
              <a:t>been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approved.</a:t>
            </a:r>
            <a:r>
              <a:rPr sz="2800" dirty="0">
                <a:latin typeface="Calibri"/>
                <a:cs typeface="Calibri"/>
              </a:rPr>
              <a:t>	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also 	</a:t>
            </a:r>
            <a:r>
              <a:rPr sz="2800" dirty="0">
                <a:latin typeface="Calibri"/>
                <a:cs typeface="Calibri"/>
              </a:rPr>
              <a:t>show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request 	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approved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stages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example,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will 	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request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moved 	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Stage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44673-4ED3-FFDC-4E74-828B78D3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6934200" cy="40769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477469"/>
            <a:ext cx="80841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Vacancy</a:t>
            </a:r>
            <a:r>
              <a:rPr spc="-185" dirty="0"/>
              <a:t> </a:t>
            </a:r>
            <a:r>
              <a:rPr spc="-60" dirty="0"/>
              <a:t>Approval</a:t>
            </a:r>
            <a:r>
              <a:rPr spc="-215" dirty="0"/>
              <a:t> </a:t>
            </a:r>
            <a:r>
              <a:rPr spc="-45" dirty="0"/>
              <a:t>Process</a:t>
            </a:r>
            <a:r>
              <a:rPr spc="-18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77176" y="1130045"/>
            <a:ext cx="4102735" cy="543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72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click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View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History</a:t>
            </a:r>
            <a:endParaRPr sz="2600">
              <a:latin typeface="Calibri"/>
              <a:cs typeface="Calibri"/>
            </a:endParaRPr>
          </a:p>
          <a:p>
            <a:pPr marL="241300" marR="66675">
              <a:lnSpc>
                <a:spcPct val="70400"/>
              </a:lnSpc>
              <a:spcBef>
                <a:spcPts val="525"/>
              </a:spcBef>
            </a:pPr>
            <a:r>
              <a:rPr sz="2600" dirty="0">
                <a:latin typeface="Calibri"/>
                <a:cs typeface="Calibri"/>
              </a:rPr>
              <a:t>within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Job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Approval </a:t>
            </a:r>
            <a:r>
              <a:rPr sz="2600" b="1" dirty="0">
                <a:latin typeface="Calibri"/>
                <a:cs typeface="Calibri"/>
              </a:rPr>
              <a:t>Process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able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view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505"/>
              </a:spcBef>
            </a:pPr>
            <a:r>
              <a:rPr sz="2600" dirty="0">
                <a:latin typeface="Calibri"/>
                <a:cs typeface="Calibri"/>
              </a:rPr>
              <a:t>any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comments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seen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example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left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2600">
              <a:latin typeface="Calibri"/>
              <a:cs typeface="Calibri"/>
            </a:endParaRPr>
          </a:p>
          <a:p>
            <a:pPr marL="241300" marR="107314" indent="-228600" algn="just">
              <a:lnSpc>
                <a:spcPct val="7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Talentlink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automatically </a:t>
            </a:r>
            <a:r>
              <a:rPr sz="2600" dirty="0">
                <a:latin typeface="Calibri"/>
                <a:cs typeface="Calibri"/>
              </a:rPr>
              <a:t>chase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approvers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each </a:t>
            </a:r>
            <a:r>
              <a:rPr sz="2600" dirty="0">
                <a:latin typeface="Calibri"/>
                <a:cs typeface="Calibri"/>
              </a:rPr>
              <a:t>stage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process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241300" marR="77470" indent="-228600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Once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vacancy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been </a:t>
            </a:r>
            <a:r>
              <a:rPr sz="2600" dirty="0">
                <a:latin typeface="Calibri"/>
                <a:cs typeface="Calibri"/>
              </a:rPr>
              <a:t>approved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stages, </a:t>
            </a:r>
            <a:r>
              <a:rPr sz="2600" spc="-25" dirty="0">
                <a:latin typeface="Calibri"/>
                <a:cs typeface="Calibri"/>
              </a:rPr>
              <a:t>AskHR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receive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notification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advertise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vacancy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selected Recruitment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Admin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as </a:t>
            </a:r>
            <a:r>
              <a:rPr sz="2600" spc="-10" dirty="0">
                <a:latin typeface="Calibri"/>
                <a:cs typeface="Calibri"/>
              </a:rPr>
              <a:t>AskHR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935" y="1886711"/>
            <a:ext cx="960119" cy="1645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303" y="3014472"/>
            <a:ext cx="4840224" cy="2033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635" y="573735"/>
            <a:ext cx="28352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Login</a:t>
            </a:r>
            <a:r>
              <a:rPr spc="-204" dirty="0"/>
              <a:t> </a:t>
            </a:r>
            <a:r>
              <a:rPr spc="-10" dirty="0"/>
              <a:t>Screen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1745056"/>
            <a:ext cx="4499610" cy="453585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marR="5080" indent="-227329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Enter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link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Talentlink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web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browser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– 	</a:t>
            </a:r>
            <a:r>
              <a:rPr lang="en-GB" sz="2800" dirty="0">
                <a:hlinkClick r:id="rId2"/>
              </a:rPr>
              <a:t>https://emea5.lumessetalentlink.com/?sso_id=ACCTalentlink</a:t>
            </a:r>
            <a:r>
              <a:rPr lang="en-GB" sz="2800" dirty="0"/>
              <a:t> </a:t>
            </a:r>
            <a:endParaRPr lang="en-GB" sz="2800" spc="-50" dirty="0">
              <a:latin typeface="Calibri"/>
              <a:cs typeface="Calibri"/>
            </a:endParaRPr>
          </a:p>
          <a:p>
            <a:pPr marL="240029" marR="5080" indent="-227329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Enter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CoSLA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Company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10" dirty="0">
                <a:latin typeface="Calibri"/>
                <a:cs typeface="Calibri"/>
              </a:rPr>
              <a:t>Field</a:t>
            </a:r>
            <a:endParaRPr sz="2800" dirty="0">
              <a:latin typeface="Calibri"/>
              <a:cs typeface="Calibri"/>
            </a:endParaRPr>
          </a:p>
          <a:p>
            <a:pPr marL="697230" marR="914400" lvl="1" indent="-227329">
              <a:lnSpc>
                <a:spcPct val="80000"/>
              </a:lnSpc>
              <a:spcBef>
                <a:spcPts val="68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note,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case 	</a:t>
            </a:r>
            <a:r>
              <a:rPr sz="2400" spc="-10" dirty="0">
                <a:latin typeface="Calibri"/>
                <a:cs typeface="Calibri"/>
              </a:rPr>
              <a:t>sensitive</a:t>
            </a:r>
            <a:endParaRPr sz="2400" dirty="0">
              <a:latin typeface="Calibri"/>
              <a:cs typeface="Calibri"/>
            </a:endParaRPr>
          </a:p>
          <a:p>
            <a:pPr marL="240029" marR="367665" indent="-227329">
              <a:lnSpc>
                <a:spcPts val="269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You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received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 	</a:t>
            </a:r>
            <a:r>
              <a:rPr sz="2800" dirty="0">
                <a:latin typeface="Calibri"/>
                <a:cs typeface="Calibri"/>
              </a:rPr>
              <a:t>username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password 	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AskHR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1" y="1825751"/>
            <a:ext cx="5451347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73735"/>
            <a:ext cx="7062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Create</a:t>
            </a:r>
            <a:r>
              <a:rPr spc="-275" dirty="0"/>
              <a:t> </a:t>
            </a:r>
            <a:r>
              <a:rPr spc="-25" dirty="0"/>
              <a:t>New</a:t>
            </a:r>
            <a:r>
              <a:rPr spc="-220" dirty="0"/>
              <a:t> </a:t>
            </a:r>
            <a:r>
              <a:rPr dirty="0"/>
              <a:t>Job</a:t>
            </a:r>
            <a:r>
              <a:rPr spc="-204" dirty="0"/>
              <a:t> </a:t>
            </a:r>
            <a:r>
              <a:rPr dirty="0"/>
              <a:t>for</a:t>
            </a:r>
            <a:r>
              <a:rPr spc="-200" dirty="0"/>
              <a:t> </a:t>
            </a:r>
            <a:r>
              <a:rPr spc="-25" dirty="0"/>
              <a:t>Recruitment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7283" y="1771599"/>
            <a:ext cx="4460875" cy="28670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0029" marR="5080" indent="-227329">
              <a:lnSpc>
                <a:spcPts val="30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logged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you 	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home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screen 	dashboard</a:t>
            </a:r>
            <a:endParaRPr sz="2800">
              <a:latin typeface="Calibri"/>
              <a:cs typeface="Calibri"/>
            </a:endParaRPr>
          </a:p>
          <a:p>
            <a:pPr marL="240029" marR="126364" indent="-227329">
              <a:lnSpc>
                <a:spcPct val="893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libri"/>
                <a:cs typeface="Calibri"/>
              </a:rPr>
              <a:t>To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allow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create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new 	</a:t>
            </a:r>
            <a:r>
              <a:rPr sz="2800" dirty="0">
                <a:latin typeface="Calibri"/>
                <a:cs typeface="Calibri"/>
              </a:rPr>
              <a:t>job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recruitment,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click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New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Job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button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top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corner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5108" y="2866644"/>
            <a:ext cx="4094988" cy="1898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63016" y="388112"/>
            <a:ext cx="34988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Job</a:t>
            </a:r>
            <a:r>
              <a:rPr spc="-225" dirty="0"/>
              <a:t> </a:t>
            </a:r>
            <a:r>
              <a:rPr spc="-4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6856" y="2047748"/>
            <a:ext cx="4505960" cy="27387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0029" marR="5080" indent="-227329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Basic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Information 	</a:t>
            </a:r>
            <a:r>
              <a:rPr sz="2800" dirty="0">
                <a:latin typeface="Calibri"/>
                <a:cs typeface="Calibri"/>
              </a:rPr>
              <a:t>page,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enter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name 	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submitting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spc="-10" dirty="0">
                <a:latin typeface="Calibri"/>
                <a:cs typeface="Calibri"/>
              </a:rPr>
              <a:t>vacancy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request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Hiring 	</a:t>
            </a:r>
            <a:r>
              <a:rPr sz="2800" b="1" dirty="0">
                <a:latin typeface="Calibri"/>
                <a:cs typeface="Calibri"/>
              </a:rPr>
              <a:t>Manager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Job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Title 	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requesting 	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fill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1504188"/>
            <a:ext cx="5731763" cy="4750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73735"/>
            <a:ext cx="5905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Job</a:t>
            </a:r>
            <a:r>
              <a:rPr spc="-155" dirty="0"/>
              <a:t> </a:t>
            </a:r>
            <a:r>
              <a:rPr spc="-60" dirty="0"/>
              <a:t>Information</a:t>
            </a:r>
            <a:r>
              <a:rPr spc="-240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1758" y="1588388"/>
            <a:ext cx="4525010" cy="43910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0029" marR="5080" indent="-227329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latin typeface="Calibri"/>
                <a:cs typeface="Calibri"/>
              </a:rPr>
              <a:t>To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select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relevant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Cluster 	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role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	</a:t>
            </a:r>
            <a:r>
              <a:rPr sz="2800" dirty="0">
                <a:latin typeface="Calibri"/>
                <a:cs typeface="Calibri"/>
              </a:rPr>
              <a:t>recruit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click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drop 	</a:t>
            </a:r>
            <a:r>
              <a:rPr sz="2800" dirty="0">
                <a:latin typeface="Calibri"/>
                <a:cs typeface="Calibri"/>
              </a:rPr>
              <a:t>down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arrow,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click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spc="-10" dirty="0">
                <a:latin typeface="Calibri"/>
                <a:cs typeface="Calibri"/>
              </a:rPr>
              <a:t>arrow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beside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Aberdeen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City 	</a:t>
            </a:r>
            <a:r>
              <a:rPr sz="2800" dirty="0">
                <a:latin typeface="Calibri"/>
                <a:cs typeface="Calibri"/>
              </a:rPr>
              <a:t>Council,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select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drop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down 	</a:t>
            </a:r>
            <a:r>
              <a:rPr sz="2800" dirty="0">
                <a:latin typeface="Calibri"/>
                <a:cs typeface="Calibri"/>
              </a:rPr>
              <a:t>arrow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relevant 	</a:t>
            </a:r>
            <a:r>
              <a:rPr sz="2800" dirty="0">
                <a:latin typeface="Calibri"/>
                <a:cs typeface="Calibri"/>
              </a:rPr>
              <a:t>Function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click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relevant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Cluster</a:t>
            </a:r>
            <a:endParaRPr sz="2800">
              <a:latin typeface="Calibri"/>
              <a:cs typeface="Calibri"/>
            </a:endParaRPr>
          </a:p>
          <a:p>
            <a:pPr marL="240029" marR="26034" indent="-227329">
              <a:lnSpc>
                <a:spcPts val="30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options 	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ZZ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them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598675"/>
            <a:ext cx="5181600" cy="40401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9753" y="1488389"/>
            <a:ext cx="6494780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After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selecting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Organisation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drop </a:t>
            </a:r>
            <a:r>
              <a:rPr sz="2800" dirty="0">
                <a:latin typeface="Calibri"/>
                <a:cs typeface="Calibri"/>
              </a:rPr>
              <a:t>down,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select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Contract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Type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Calibri"/>
                <a:cs typeface="Calibri"/>
              </a:rPr>
              <a:t>Please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select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relevant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option</a:t>
            </a:r>
            <a:endParaRPr sz="2800">
              <a:latin typeface="Calibri"/>
              <a:cs typeface="Calibri"/>
            </a:endParaRPr>
          </a:p>
          <a:p>
            <a:pPr marL="355600" marR="4191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require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Permanent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Fixed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Term, please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select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Permanent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comments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box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further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down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page,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you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Permanent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Fixed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Term</a:t>
            </a:r>
            <a:endParaRPr sz="2800">
              <a:latin typeface="Calibri"/>
              <a:cs typeface="Calibri"/>
            </a:endParaRPr>
          </a:p>
          <a:p>
            <a:pPr marL="355600" marR="62992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once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selected,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cannot </a:t>
            </a: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option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63320" y="272288"/>
            <a:ext cx="30880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Contract</a:t>
            </a:r>
            <a:r>
              <a:rPr spc="-175" dirty="0"/>
              <a:t> </a:t>
            </a:r>
            <a:r>
              <a:rPr spc="-20" dirty="0"/>
              <a:t>Type</a:t>
            </a:r>
          </a:p>
        </p:txBody>
      </p:sp>
      <p:pic>
        <p:nvPicPr>
          <p:cNvPr id="4" name="object 4" descr="A screenshot of a computer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1543050"/>
            <a:ext cx="3529584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73735"/>
            <a:ext cx="3778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Approval</a:t>
            </a:r>
            <a:r>
              <a:rPr spc="-190" dirty="0"/>
              <a:t> </a:t>
            </a:r>
            <a:r>
              <a:rPr spc="-2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1459" y="2317826"/>
            <a:ext cx="4096385" cy="15957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0029" marR="5080" indent="-227329">
              <a:lnSpc>
                <a:spcPct val="893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box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you 	</a:t>
            </a:r>
            <a:r>
              <a:rPr sz="2800" b="1" spc="-10" dirty="0">
                <a:latin typeface="Calibri"/>
                <a:cs typeface="Calibri"/>
              </a:rPr>
              <a:t>'Which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approval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process 	</a:t>
            </a:r>
            <a:r>
              <a:rPr sz="2800" b="1" dirty="0">
                <a:latin typeface="Calibri"/>
                <a:cs typeface="Calibri"/>
              </a:rPr>
              <a:t>applies?',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leave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this 	</a:t>
            </a:r>
            <a:r>
              <a:rPr sz="2800" dirty="0">
                <a:latin typeface="Calibri"/>
                <a:cs typeface="Calibri"/>
              </a:rPr>
              <a:t>defaulted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ACC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Standard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202179"/>
            <a:ext cx="4860036" cy="1488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F97BF9D7D124F8951ED69557BFD35" ma:contentTypeVersion="19" ma:contentTypeDescription="Create a new document." ma:contentTypeScope="" ma:versionID="02fcf835a075abba5bb77fdd7ad80028">
  <xsd:schema xmlns:xsd="http://www.w3.org/2001/XMLSchema" xmlns:xs="http://www.w3.org/2001/XMLSchema" xmlns:p="http://schemas.microsoft.com/office/2006/metadata/properties" xmlns:ns2="fdf366bb-d9c8-4efc-923e-c6f31f722756" xmlns:ns3="e3b858fe-3cf3-4003-8319-a3181e48bb7d" targetNamespace="http://schemas.microsoft.com/office/2006/metadata/properties" ma:root="true" ma:fieldsID="82f2d6575d5622765c14d22840cff90c" ns2:_="" ns3:_="">
    <xsd:import namespace="fdf366bb-d9c8-4efc-923e-c6f31f722756"/>
    <xsd:import namespace="e3b858fe-3cf3-4003-8319-a3181e48b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366bb-d9c8-4efc-923e-c6f31f722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05b2e48-97ae-4553-b8ed-1f344090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858fe-3cf3-4003-8319-a3181e48b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cb3397-45d9-4703-8291-e94ae6e2136d}" ma:internalName="TaxCatchAll" ma:showField="CatchAllData" ma:web="e3b858fe-3cf3-4003-8319-a3181e48b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366bb-d9c8-4efc-923e-c6f31f722756">
      <Terms xmlns="http://schemas.microsoft.com/office/infopath/2007/PartnerControls"/>
    </lcf76f155ced4ddcb4097134ff3c332f>
    <TaxCatchAll xmlns="e3b858fe-3cf3-4003-8319-a3181e48bb7d" xsi:nil="true"/>
  </documentManagement>
</p:properties>
</file>

<file path=customXml/itemProps1.xml><?xml version="1.0" encoding="utf-8"?>
<ds:datastoreItem xmlns:ds="http://schemas.openxmlformats.org/officeDocument/2006/customXml" ds:itemID="{14417904-E9AA-4E17-8742-0487C2E52160}"/>
</file>

<file path=customXml/itemProps2.xml><?xml version="1.0" encoding="utf-8"?>
<ds:datastoreItem xmlns:ds="http://schemas.openxmlformats.org/officeDocument/2006/customXml" ds:itemID="{A5811C77-A3E2-4C41-BC50-46A89214DB87}"/>
</file>

<file path=customXml/itemProps3.xml><?xml version="1.0" encoding="utf-8"?>
<ds:datastoreItem xmlns:ds="http://schemas.openxmlformats.org/officeDocument/2006/customXml" ds:itemID="{BCF727DE-57C7-4152-A57E-11609959C2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2461</Words>
  <Application>Microsoft Office PowerPoint</Application>
  <PresentationFormat>Widescreen</PresentationFormat>
  <Paragraphs>166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Vacancy Approval Process How to create a new request on Talentlink</vt:lpstr>
      <vt:lpstr>Prior to submitting your vacancy approval request</vt:lpstr>
      <vt:lpstr>Prior to submitting your vacancy approval request</vt:lpstr>
      <vt:lpstr>Login Screen</vt:lpstr>
      <vt:lpstr>Create New Job for Recruitment</vt:lpstr>
      <vt:lpstr>Job Information</vt:lpstr>
      <vt:lpstr>Job Information Continued</vt:lpstr>
      <vt:lpstr>Contract Type</vt:lpstr>
      <vt:lpstr>Approval Process</vt:lpstr>
      <vt:lpstr>Job Details</vt:lpstr>
      <vt:lpstr>Job Details Continued</vt:lpstr>
      <vt:lpstr>Job Details Continued</vt:lpstr>
      <vt:lpstr>Job Details Continued</vt:lpstr>
      <vt:lpstr>Job Details Continued</vt:lpstr>
      <vt:lpstr>Job Details Continued</vt:lpstr>
      <vt:lpstr>Contract Information</vt:lpstr>
      <vt:lpstr>Contract Information</vt:lpstr>
      <vt:lpstr>Contract Information</vt:lpstr>
      <vt:lpstr>Position Type</vt:lpstr>
      <vt:lpstr>Attaching the Job Profile</vt:lpstr>
      <vt:lpstr>Selecting the Recruiting Team</vt:lpstr>
      <vt:lpstr>Commencing the Approval Process</vt:lpstr>
      <vt:lpstr>Commencing the Approval Process Continued</vt:lpstr>
      <vt:lpstr>Attaching the Job Templates</vt:lpstr>
      <vt:lpstr>Inputting Job Purpose Information</vt:lpstr>
      <vt:lpstr>Inputting Job Purpose Information Continued</vt:lpstr>
      <vt:lpstr>About Us Information</vt:lpstr>
      <vt:lpstr>Finalising the Vacancy Approval Requests</vt:lpstr>
      <vt:lpstr>Commencing the Approval Process</vt:lpstr>
      <vt:lpstr>Commencing the Approval Process Continued</vt:lpstr>
      <vt:lpstr>Vacancy Approval Process</vt:lpstr>
      <vt:lpstr>Vacancy Approval Process Continued</vt:lpstr>
      <vt:lpstr>Vacancy Approval Process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 to Recruit How to create a new request on Talentlink</dc:title>
  <dc:creator>Ryan Ingram</dc:creator>
  <cp:lastModifiedBy>Luci Camilli</cp:lastModifiedBy>
  <cp:revision>1</cp:revision>
  <dcterms:created xsi:type="dcterms:W3CDTF">2026-02-03T12:07:23Z</dcterms:created>
  <dcterms:modified xsi:type="dcterms:W3CDTF">2026-02-03T12:33:55Z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2026-02-03T00:00:00Z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0x010100CF4F97BF9D7D124F8951ED69557BFD35</vt:lpwstr>
  </property>
</Properties>
</file>