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4" r:id="rId5"/>
    <p:sldId id="658" r:id="rId6"/>
    <p:sldId id="653" r:id="rId7"/>
    <p:sldId id="256" r:id="rId8"/>
    <p:sldId id="260" r:id="rId9"/>
    <p:sldId id="646" r:id="rId10"/>
    <p:sldId id="655" r:id="rId11"/>
    <p:sldId id="657" r:id="rId12"/>
    <p:sldId id="656" r:id="rId13"/>
    <p:sldId id="649" r:id="rId14"/>
    <p:sldId id="259" r:id="rId15"/>
    <p:sldId id="659" r:id="rId16"/>
    <p:sldId id="26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69F04-7E6C-4DF2-8B91-1E418BF05006}" v="2910" dt="2020-05-22T12:10:46.463"/>
    <p1510:client id="{26AED9E5-B57A-05F9-268F-31C8360ADEE1}" v="3" dt="2020-05-22T09:05:48.597"/>
    <p1510:client id="{38118E67-683F-BC74-8F52-5DFDB88CAC97}" v="4" dt="2020-05-21T15:53:09.901"/>
    <p1510:client id="{60FD102E-33F8-4690-BE5B-8BCC4407BC04}" v="9" dt="2020-05-22T15:21:57.549"/>
    <p1510:client id="{6689E1E7-C30B-4724-BA1A-B1F148ADAC29}" v="159" dt="2020-05-22T10:09:04.902"/>
    <p1510:client id="{6946D41E-F721-11F4-6BB1-CFDDDEC456A4}" v="1083" dt="2020-05-21T15:05:58.392"/>
    <p1510:client id="{77F5F09C-D8D4-EC7C-678B-352157B6CC53}" v="7" dt="2020-05-21T16:13:54.715"/>
    <p1510:client id="{BDBE4772-AB68-9C0C-A8F0-388D188A7689}" v="1" dt="2020-05-21T15:06:57.510"/>
    <p1510:client id="{E93991BC-69B9-477E-B931-0B54F9682C16}" v="517" dt="2020-05-22T07:33:12.088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2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03C65-05E7-484F-962C-A3A32BDDC1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6E9FAD-8D91-4F3A-918C-B62A3C424096}">
      <dgm:prSet/>
      <dgm:spPr/>
      <dgm:t>
        <a:bodyPr/>
        <a:lstStyle/>
        <a:p>
          <a:pPr>
            <a:defRPr b="1"/>
          </a:pPr>
          <a:r>
            <a:rPr lang="en-US"/>
            <a:t>1 July – 31 Mar. 2021</a:t>
          </a:r>
        </a:p>
      </dgm:t>
    </dgm:pt>
    <dgm:pt modelId="{D893CF43-9F2C-4AFA-9B9E-49E8D825BA9F}" type="parTrans" cxnId="{5BB51C00-E3ED-4B6F-83C7-5164B3C019E0}">
      <dgm:prSet/>
      <dgm:spPr/>
      <dgm:t>
        <a:bodyPr/>
        <a:lstStyle/>
        <a:p>
          <a:endParaRPr lang="en-US"/>
        </a:p>
      </dgm:t>
    </dgm:pt>
    <dgm:pt modelId="{A87DB342-7DBC-424D-BD10-9324CC7CE28D}" type="sibTrans" cxnId="{5BB51C00-E3ED-4B6F-83C7-5164B3C019E0}">
      <dgm:prSet/>
      <dgm:spPr/>
      <dgm:t>
        <a:bodyPr/>
        <a:lstStyle/>
        <a:p>
          <a:endParaRPr lang="en-US"/>
        </a:p>
      </dgm:t>
    </dgm:pt>
    <dgm:pt modelId="{72F624CE-DB54-4D8C-82D9-A3A99C6991A7}">
      <dgm:prSet/>
      <dgm:spPr/>
      <dgm:t>
        <a:bodyPr/>
        <a:lstStyle/>
        <a:p>
          <a:pPr>
            <a:defRPr b="1"/>
          </a:pPr>
          <a:r>
            <a:rPr lang="en-US"/>
            <a:t>Now.</a:t>
          </a:r>
        </a:p>
      </dgm:t>
    </dgm:pt>
    <dgm:pt modelId="{0F0C875C-97C0-4051-8A0A-EB4D47920BF1}" type="sibTrans" cxnId="{B6DAEB4B-7602-4AC9-A0EE-FA80445A9A43}">
      <dgm:prSet/>
      <dgm:spPr/>
      <dgm:t>
        <a:bodyPr/>
        <a:lstStyle/>
        <a:p>
          <a:endParaRPr lang="en-US"/>
        </a:p>
      </dgm:t>
    </dgm:pt>
    <dgm:pt modelId="{A4DDB5DA-7673-4009-8166-E7A7EC59E0D0}" type="parTrans" cxnId="{B6DAEB4B-7602-4AC9-A0EE-FA80445A9A43}">
      <dgm:prSet/>
      <dgm:spPr/>
      <dgm:t>
        <a:bodyPr/>
        <a:lstStyle/>
        <a:p>
          <a:endParaRPr lang="en-US"/>
        </a:p>
      </dgm:t>
    </dgm:pt>
    <dgm:pt modelId="{329EFF84-6820-4B12-9D54-3BB6764AA5D5}" type="pres">
      <dgm:prSet presAssocID="{6B803C65-05E7-484F-962C-A3A32BDDC10A}" presName="root" presStyleCnt="0">
        <dgm:presLayoutVars>
          <dgm:chMax/>
          <dgm:chPref/>
          <dgm:animLvl val="lvl"/>
        </dgm:presLayoutVars>
      </dgm:prSet>
      <dgm:spPr/>
    </dgm:pt>
    <dgm:pt modelId="{08BA0889-14B7-4CF0-B8E0-3DB1C6735C45}" type="pres">
      <dgm:prSet presAssocID="{6B803C65-05E7-484F-962C-A3A32BDDC10A}" presName="divider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15B4538-B1CC-4938-B781-6731648A5DC1}" type="pres">
      <dgm:prSet presAssocID="{6B803C65-05E7-484F-962C-A3A32BDDC10A}" presName="nodes" presStyleCnt="0">
        <dgm:presLayoutVars>
          <dgm:chMax/>
          <dgm:chPref/>
          <dgm:animLvl val="lvl"/>
        </dgm:presLayoutVars>
      </dgm:prSet>
      <dgm:spPr/>
    </dgm:pt>
    <dgm:pt modelId="{E341FFB1-4197-4A06-B2E6-486C516ADD1F}" type="pres">
      <dgm:prSet presAssocID="{72F624CE-DB54-4D8C-82D9-A3A99C6991A7}" presName="composite1" presStyleCnt="0"/>
      <dgm:spPr/>
    </dgm:pt>
    <dgm:pt modelId="{0DC15CEA-8C50-4675-BC99-4747EF37D645}" type="pres">
      <dgm:prSet presAssocID="{72F624CE-DB54-4D8C-82D9-A3A99C6991A7}" presName="ConnectorPoint1" presStyleLbl="lnNode1" presStyleIdx="0" presStyleCnt="2"/>
      <dgm:spPr/>
    </dgm:pt>
    <dgm:pt modelId="{4C8169A1-A725-404C-936D-D16DEABB63ED}" type="pres">
      <dgm:prSet presAssocID="{72F624CE-DB54-4D8C-82D9-A3A99C6991A7}" presName="DropPinPlaceHolder1" presStyleCnt="0"/>
      <dgm:spPr/>
    </dgm:pt>
    <dgm:pt modelId="{99DC68D5-D061-4BAA-ADFF-BD449A48D9CC}" type="pres">
      <dgm:prSet presAssocID="{72F624CE-DB54-4D8C-82D9-A3A99C6991A7}" presName="DropPin1" presStyleLbl="alignNode1" presStyleIdx="0" presStyleCnt="2"/>
      <dgm:spPr/>
    </dgm:pt>
    <dgm:pt modelId="{5C0C9800-9165-4D01-9A61-AD22E23C53E5}" type="pres">
      <dgm:prSet presAssocID="{72F624CE-DB54-4D8C-82D9-A3A99C6991A7}" presName="Ellipse1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7625EF1-6BEC-4F3E-8607-6FE5B7FF9E4C}" type="pres">
      <dgm:prSet presAssocID="{72F624CE-DB54-4D8C-82D9-A3A99C6991A7}" presName="L2TextContainer1" presStyleLbl="revTx" presStyleIdx="0" presStyleCnt="4">
        <dgm:presLayoutVars>
          <dgm:bulletEnabled val="1"/>
        </dgm:presLayoutVars>
      </dgm:prSet>
      <dgm:spPr/>
    </dgm:pt>
    <dgm:pt modelId="{BFEFFF82-D4CB-4608-AC9B-A0AE970FC714}" type="pres">
      <dgm:prSet presAssocID="{72F624CE-DB54-4D8C-82D9-A3A99C6991A7}" presName="L1TextContainer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06C422D-6DD5-479A-A6A0-B5015568BB00}" type="pres">
      <dgm:prSet presAssocID="{72F624CE-DB54-4D8C-82D9-A3A99C6991A7}" presName="ConnectLine1" presStyleLbl="sibTrans1D1" presStyleIdx="0" presStyleCnt="2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46F617E-8269-40AA-854E-D626B4828EAA}" type="pres">
      <dgm:prSet presAssocID="{72F624CE-DB54-4D8C-82D9-A3A99C6991A7}" presName="EmptyPlaceHolder1" presStyleCnt="0"/>
      <dgm:spPr/>
    </dgm:pt>
    <dgm:pt modelId="{14B8DC65-59A7-462E-8821-F38D3210A408}" type="pres">
      <dgm:prSet presAssocID="{0F0C875C-97C0-4051-8A0A-EB4D47920BF1}" presName="spaceBetweenRectangles1" presStyleCnt="0"/>
      <dgm:spPr/>
    </dgm:pt>
    <dgm:pt modelId="{4EDB1AC9-9D21-4A0B-B06F-1AD66DC028CC}" type="pres">
      <dgm:prSet presAssocID="{DF6E9FAD-8D91-4F3A-918C-B62A3C424096}" presName="composite1" presStyleCnt="0"/>
      <dgm:spPr/>
    </dgm:pt>
    <dgm:pt modelId="{1E6F5B4C-7B62-4EEB-9821-9B2A76AA7AF3}" type="pres">
      <dgm:prSet presAssocID="{DF6E9FAD-8D91-4F3A-918C-B62A3C424096}" presName="ConnectorPoint1" presStyleLbl="lnNode1" presStyleIdx="1" presStyleCnt="2"/>
      <dgm:spPr/>
    </dgm:pt>
    <dgm:pt modelId="{DEC9BD86-B66B-434B-9CE1-8A741CC09C36}" type="pres">
      <dgm:prSet presAssocID="{DF6E9FAD-8D91-4F3A-918C-B62A3C424096}" presName="DropPinPlaceHolder1" presStyleCnt="0"/>
      <dgm:spPr/>
    </dgm:pt>
    <dgm:pt modelId="{57B156A1-C608-429F-BAC6-60E565EC9CD1}" type="pres">
      <dgm:prSet presAssocID="{DF6E9FAD-8D91-4F3A-918C-B62A3C424096}" presName="DropPin1" presStyleLbl="alignNode1" presStyleIdx="1" presStyleCnt="2"/>
      <dgm:spPr/>
    </dgm:pt>
    <dgm:pt modelId="{6DF0969B-29F1-4521-A4E7-51ED597AC6C4}" type="pres">
      <dgm:prSet presAssocID="{DF6E9FAD-8D91-4F3A-918C-B62A3C424096}" presName="Ellipse1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72B5DB0-8D79-4747-93EE-5D000421A238}" type="pres">
      <dgm:prSet presAssocID="{DF6E9FAD-8D91-4F3A-918C-B62A3C424096}" presName="L2TextContainer1" presStyleLbl="revTx" presStyleIdx="2" presStyleCnt="4" custLinFactY="-7042" custLinFactNeighborX="-2096" custLinFactNeighborY="-100000">
        <dgm:presLayoutVars>
          <dgm:bulletEnabled val="1"/>
        </dgm:presLayoutVars>
      </dgm:prSet>
      <dgm:spPr/>
    </dgm:pt>
    <dgm:pt modelId="{02CC23E5-A8AD-4964-818C-A63F32CA9DD6}" type="pres">
      <dgm:prSet presAssocID="{DF6E9FAD-8D91-4F3A-918C-B62A3C424096}" presName="L1TextContainer1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F9082755-EF40-4CD5-A3AE-50AD92FEB89D}" type="pres">
      <dgm:prSet presAssocID="{DF6E9FAD-8D91-4F3A-918C-B62A3C424096}" presName="ConnectLine1" presStyleLbl="sibTrans1D1" presStyleIdx="1" presStyleCnt="2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C04DBF2B-4AB5-41DB-98EA-644CE4AB92D2}" type="pres">
      <dgm:prSet presAssocID="{DF6E9FAD-8D91-4F3A-918C-B62A3C424096}" presName="EmptyPlaceHolder1" presStyleCnt="0"/>
      <dgm:spPr/>
    </dgm:pt>
  </dgm:ptLst>
  <dgm:cxnLst>
    <dgm:cxn modelId="{5BB51C00-E3ED-4B6F-83C7-5164B3C019E0}" srcId="{6B803C65-05E7-484F-962C-A3A32BDDC10A}" destId="{DF6E9FAD-8D91-4F3A-918C-B62A3C424096}" srcOrd="1" destOrd="0" parTransId="{D893CF43-9F2C-4AFA-9B9E-49E8D825BA9F}" sibTransId="{A87DB342-7DBC-424D-BD10-9324CC7CE28D}"/>
    <dgm:cxn modelId="{913D4E2F-208D-403B-88ED-055DA42889EB}" type="presOf" srcId="{6B803C65-05E7-484F-962C-A3A32BDDC10A}" destId="{329EFF84-6820-4B12-9D54-3BB6764AA5D5}" srcOrd="0" destOrd="0" presId="urn:microsoft.com/office/officeart/2017/3/layout/DropPinTimeline"/>
    <dgm:cxn modelId="{5D030B3B-B15C-48FA-B134-F83793E35369}" type="presOf" srcId="{72F624CE-DB54-4D8C-82D9-A3A99C6991A7}" destId="{BFEFFF82-D4CB-4608-AC9B-A0AE970FC714}" srcOrd="0" destOrd="0" presId="urn:microsoft.com/office/officeart/2017/3/layout/DropPinTimeline"/>
    <dgm:cxn modelId="{B6DAEB4B-7602-4AC9-A0EE-FA80445A9A43}" srcId="{6B803C65-05E7-484F-962C-A3A32BDDC10A}" destId="{72F624CE-DB54-4D8C-82D9-A3A99C6991A7}" srcOrd="0" destOrd="0" parTransId="{A4DDB5DA-7673-4009-8166-E7A7EC59E0D0}" sibTransId="{0F0C875C-97C0-4051-8A0A-EB4D47920BF1}"/>
    <dgm:cxn modelId="{45A3C083-FB62-4B94-A944-8625EFC52A2B}" type="presOf" srcId="{DF6E9FAD-8D91-4F3A-918C-B62A3C424096}" destId="{02CC23E5-A8AD-4964-818C-A63F32CA9DD6}" srcOrd="0" destOrd="0" presId="urn:microsoft.com/office/officeart/2017/3/layout/DropPinTimeline"/>
    <dgm:cxn modelId="{97E2FBA1-93E9-4943-A175-2F6E88B73FFE}" type="presParOf" srcId="{329EFF84-6820-4B12-9D54-3BB6764AA5D5}" destId="{08BA0889-14B7-4CF0-B8E0-3DB1C6735C45}" srcOrd="0" destOrd="0" presId="urn:microsoft.com/office/officeart/2017/3/layout/DropPinTimeline"/>
    <dgm:cxn modelId="{DDFB39DC-FEBA-4809-BA3B-B0CBCF5A3B66}" type="presParOf" srcId="{329EFF84-6820-4B12-9D54-3BB6764AA5D5}" destId="{115B4538-B1CC-4938-B781-6731648A5DC1}" srcOrd="1" destOrd="0" presId="urn:microsoft.com/office/officeart/2017/3/layout/DropPinTimeline"/>
    <dgm:cxn modelId="{914A3064-EE13-4275-85DD-5E09E42F4392}" type="presParOf" srcId="{115B4538-B1CC-4938-B781-6731648A5DC1}" destId="{E341FFB1-4197-4A06-B2E6-486C516ADD1F}" srcOrd="0" destOrd="0" presId="urn:microsoft.com/office/officeart/2017/3/layout/DropPinTimeline"/>
    <dgm:cxn modelId="{C76AE1F6-8863-451B-B877-24F187071ABD}" type="presParOf" srcId="{E341FFB1-4197-4A06-B2E6-486C516ADD1F}" destId="{0DC15CEA-8C50-4675-BC99-4747EF37D645}" srcOrd="0" destOrd="0" presId="urn:microsoft.com/office/officeart/2017/3/layout/DropPinTimeline"/>
    <dgm:cxn modelId="{7607454D-F7AD-4230-BE17-88D6BE06E205}" type="presParOf" srcId="{E341FFB1-4197-4A06-B2E6-486C516ADD1F}" destId="{4C8169A1-A725-404C-936D-D16DEABB63ED}" srcOrd="1" destOrd="0" presId="urn:microsoft.com/office/officeart/2017/3/layout/DropPinTimeline"/>
    <dgm:cxn modelId="{AE405119-137F-4316-B377-6FC4BD43AD8A}" type="presParOf" srcId="{4C8169A1-A725-404C-936D-D16DEABB63ED}" destId="{99DC68D5-D061-4BAA-ADFF-BD449A48D9CC}" srcOrd="0" destOrd="0" presId="urn:microsoft.com/office/officeart/2017/3/layout/DropPinTimeline"/>
    <dgm:cxn modelId="{31F00C9C-58E3-474A-AEC0-C8C4017869D1}" type="presParOf" srcId="{4C8169A1-A725-404C-936D-D16DEABB63ED}" destId="{5C0C9800-9165-4D01-9A61-AD22E23C53E5}" srcOrd="1" destOrd="0" presId="urn:microsoft.com/office/officeart/2017/3/layout/DropPinTimeline"/>
    <dgm:cxn modelId="{E8D672A6-B331-414C-9587-D5CD420357C5}" type="presParOf" srcId="{E341FFB1-4197-4A06-B2E6-486C516ADD1F}" destId="{A7625EF1-6BEC-4F3E-8607-6FE5B7FF9E4C}" srcOrd="2" destOrd="0" presId="urn:microsoft.com/office/officeart/2017/3/layout/DropPinTimeline"/>
    <dgm:cxn modelId="{3E1378AC-6EEC-4FB5-B5D5-BDDE42562C9F}" type="presParOf" srcId="{E341FFB1-4197-4A06-B2E6-486C516ADD1F}" destId="{BFEFFF82-D4CB-4608-AC9B-A0AE970FC714}" srcOrd="3" destOrd="0" presId="urn:microsoft.com/office/officeart/2017/3/layout/DropPinTimeline"/>
    <dgm:cxn modelId="{76AAB018-462C-4BB6-AB0B-1AA60C15D6E8}" type="presParOf" srcId="{E341FFB1-4197-4A06-B2E6-486C516ADD1F}" destId="{206C422D-6DD5-479A-A6A0-B5015568BB00}" srcOrd="4" destOrd="0" presId="urn:microsoft.com/office/officeart/2017/3/layout/DropPinTimeline"/>
    <dgm:cxn modelId="{8134D913-E1BC-46C0-94C9-C32EE5EBB8E2}" type="presParOf" srcId="{E341FFB1-4197-4A06-B2E6-486C516ADD1F}" destId="{646F617E-8269-40AA-854E-D626B4828EAA}" srcOrd="5" destOrd="0" presId="urn:microsoft.com/office/officeart/2017/3/layout/DropPinTimeline"/>
    <dgm:cxn modelId="{41BEB277-13B9-4427-B1CB-802775BDFEB4}" type="presParOf" srcId="{115B4538-B1CC-4938-B781-6731648A5DC1}" destId="{14B8DC65-59A7-462E-8821-F38D3210A408}" srcOrd="1" destOrd="0" presId="urn:microsoft.com/office/officeart/2017/3/layout/DropPinTimeline"/>
    <dgm:cxn modelId="{B69573C2-A40F-4E53-BDE2-79A1FF83DCE4}" type="presParOf" srcId="{115B4538-B1CC-4938-B781-6731648A5DC1}" destId="{4EDB1AC9-9D21-4A0B-B06F-1AD66DC028CC}" srcOrd="2" destOrd="0" presId="urn:microsoft.com/office/officeart/2017/3/layout/DropPinTimeline"/>
    <dgm:cxn modelId="{DF613276-047B-4645-B6C2-94D9AAAB52EE}" type="presParOf" srcId="{4EDB1AC9-9D21-4A0B-B06F-1AD66DC028CC}" destId="{1E6F5B4C-7B62-4EEB-9821-9B2A76AA7AF3}" srcOrd="0" destOrd="0" presId="urn:microsoft.com/office/officeart/2017/3/layout/DropPinTimeline"/>
    <dgm:cxn modelId="{29F04129-7A89-4485-B003-ACFEF14660FB}" type="presParOf" srcId="{4EDB1AC9-9D21-4A0B-B06F-1AD66DC028CC}" destId="{DEC9BD86-B66B-434B-9CE1-8A741CC09C36}" srcOrd="1" destOrd="0" presId="urn:microsoft.com/office/officeart/2017/3/layout/DropPinTimeline"/>
    <dgm:cxn modelId="{095BF547-EA9E-4B92-B61A-188868C6279E}" type="presParOf" srcId="{DEC9BD86-B66B-434B-9CE1-8A741CC09C36}" destId="{57B156A1-C608-429F-BAC6-60E565EC9CD1}" srcOrd="0" destOrd="0" presId="urn:microsoft.com/office/officeart/2017/3/layout/DropPinTimeline"/>
    <dgm:cxn modelId="{7CAEF388-892B-443F-99E3-6CE02F041162}" type="presParOf" srcId="{DEC9BD86-B66B-434B-9CE1-8A741CC09C36}" destId="{6DF0969B-29F1-4521-A4E7-51ED597AC6C4}" srcOrd="1" destOrd="0" presId="urn:microsoft.com/office/officeart/2017/3/layout/DropPinTimeline"/>
    <dgm:cxn modelId="{1ABB17EB-6AD0-4932-935C-92C3D28822A5}" type="presParOf" srcId="{4EDB1AC9-9D21-4A0B-B06F-1AD66DC028CC}" destId="{C72B5DB0-8D79-4747-93EE-5D000421A238}" srcOrd="2" destOrd="0" presId="urn:microsoft.com/office/officeart/2017/3/layout/DropPinTimeline"/>
    <dgm:cxn modelId="{49DD2498-24D1-4104-81E0-B30CDC1811BD}" type="presParOf" srcId="{4EDB1AC9-9D21-4A0B-B06F-1AD66DC028CC}" destId="{02CC23E5-A8AD-4964-818C-A63F32CA9DD6}" srcOrd="3" destOrd="0" presId="urn:microsoft.com/office/officeart/2017/3/layout/DropPinTimeline"/>
    <dgm:cxn modelId="{4E31437A-5746-48E8-98F4-710831C49CE5}" type="presParOf" srcId="{4EDB1AC9-9D21-4A0B-B06F-1AD66DC028CC}" destId="{F9082755-EF40-4CD5-A3AE-50AD92FEB89D}" srcOrd="4" destOrd="0" presId="urn:microsoft.com/office/officeart/2017/3/layout/DropPinTimeline"/>
    <dgm:cxn modelId="{4E1030ED-C2E3-493F-A98F-27405FDC427E}" type="presParOf" srcId="{4EDB1AC9-9D21-4A0B-B06F-1AD66DC028CC}" destId="{C04DBF2B-4AB5-41DB-98EA-644CE4AB92D2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A0889-14B7-4CF0-B8E0-3DB1C6735C45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C68D5-D061-4BAA-ADFF-BD449A48D9CC}">
      <dsp:nvSpPr>
        <dsp:cNvPr id="0" name=""/>
        <dsp:cNvSpPr/>
      </dsp:nvSpPr>
      <dsp:spPr>
        <a:xfrm rot="8100000">
          <a:off x="68022" y="501545"/>
          <a:ext cx="320082" cy="32008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C9800-9165-4D01-9A61-AD22E23C53E5}">
      <dsp:nvSpPr>
        <dsp:cNvPr id="0" name=""/>
        <dsp:cNvSpPr/>
      </dsp:nvSpPr>
      <dsp:spPr>
        <a:xfrm>
          <a:off x="103580" y="537103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25EF1-6BEC-4F3E-8607-6FE5B7FF9E4C}">
      <dsp:nvSpPr>
        <dsp:cNvPr id="0" name=""/>
        <dsp:cNvSpPr/>
      </dsp:nvSpPr>
      <dsp:spPr>
        <a:xfrm>
          <a:off x="454395" y="887918"/>
          <a:ext cx="3824966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FFF82-D4CB-4608-AC9B-A0AE970FC714}">
      <dsp:nvSpPr>
        <dsp:cNvPr id="0" name=""/>
        <dsp:cNvSpPr/>
      </dsp:nvSpPr>
      <dsp:spPr>
        <a:xfrm>
          <a:off x="454395" y="435254"/>
          <a:ext cx="3824966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Now.</a:t>
          </a:r>
        </a:p>
      </dsp:txBody>
      <dsp:txXfrm>
        <a:off x="454395" y="435254"/>
        <a:ext cx="3824966" cy="452664"/>
      </dsp:txXfrm>
    </dsp:sp>
    <dsp:sp modelId="{206C422D-6DD5-479A-A6A0-B5015568BB00}">
      <dsp:nvSpPr>
        <dsp:cNvPr id="0" name=""/>
        <dsp:cNvSpPr/>
      </dsp:nvSpPr>
      <dsp:spPr>
        <a:xfrm>
          <a:off x="228063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15CEA-8C50-4675-BC99-4747EF37D645}">
      <dsp:nvSpPr>
        <dsp:cNvPr id="0" name=""/>
        <dsp:cNvSpPr/>
      </dsp:nvSpPr>
      <dsp:spPr>
        <a:xfrm>
          <a:off x="186450" y="2135532"/>
          <a:ext cx="81479" cy="814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156A1-C608-429F-BAC6-60E565EC9CD1}">
      <dsp:nvSpPr>
        <dsp:cNvPr id="0" name=""/>
        <dsp:cNvSpPr/>
      </dsp:nvSpPr>
      <dsp:spPr>
        <a:xfrm rot="18900000">
          <a:off x="5971765" y="3530916"/>
          <a:ext cx="320082" cy="320082"/>
        </a:xfrm>
        <a:prstGeom prst="teardrop">
          <a:avLst>
            <a:gd name="adj" fmla="val 11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0969B-29F1-4521-A4E7-51ED597AC6C4}">
      <dsp:nvSpPr>
        <dsp:cNvPr id="0" name=""/>
        <dsp:cNvSpPr/>
      </dsp:nvSpPr>
      <dsp:spPr>
        <a:xfrm>
          <a:off x="6007324" y="3566474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B5DB0-8D79-4747-93EE-5D000421A238}">
      <dsp:nvSpPr>
        <dsp:cNvPr id="0" name=""/>
        <dsp:cNvSpPr/>
      </dsp:nvSpPr>
      <dsp:spPr>
        <a:xfrm>
          <a:off x="6277967" y="797193"/>
          <a:ext cx="3824966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C23E5-A8AD-4964-818C-A63F32CA9DD6}">
      <dsp:nvSpPr>
        <dsp:cNvPr id="0" name=""/>
        <dsp:cNvSpPr/>
      </dsp:nvSpPr>
      <dsp:spPr>
        <a:xfrm>
          <a:off x="6358139" y="3464625"/>
          <a:ext cx="3824966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 July – 31 Mar. 2021</a:t>
          </a:r>
        </a:p>
      </dsp:txBody>
      <dsp:txXfrm>
        <a:off x="6358139" y="3464625"/>
        <a:ext cx="3824966" cy="452664"/>
      </dsp:txXfrm>
    </dsp:sp>
    <dsp:sp modelId="{F9082755-EF40-4CD5-A3AE-50AD92FEB89D}">
      <dsp:nvSpPr>
        <dsp:cNvPr id="0" name=""/>
        <dsp:cNvSpPr/>
      </dsp:nvSpPr>
      <dsp:spPr>
        <a:xfrm>
          <a:off x="6131806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F5B4C-7B62-4EEB-9821-9B2A76AA7AF3}">
      <dsp:nvSpPr>
        <dsp:cNvPr id="0" name=""/>
        <dsp:cNvSpPr/>
      </dsp:nvSpPr>
      <dsp:spPr>
        <a:xfrm>
          <a:off x="6090193" y="2135532"/>
          <a:ext cx="81479" cy="8147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F5D67-9EF0-4BC7-89C4-A7296AACAD96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7D8D1-39B8-406C-B1D3-ED38706DE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2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7D8D1-39B8-406C-B1D3-ED38706DEB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7D8D1-39B8-406C-B1D3-ED38706DEB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7D8D1-39B8-406C-B1D3-ED38706DEB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2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7D8D1-39B8-406C-B1D3-ED38706DEB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89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7D8D1-39B8-406C-B1D3-ED38706DEB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93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7D8D1-39B8-406C-B1D3-ED38706DEB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1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7D8D1-39B8-406C-B1D3-ED38706DEB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6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7D8D1-39B8-406C-B1D3-ED38706DEB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2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7D8D1-39B8-406C-B1D3-ED38706DEB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4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72A7-4667-4EA1-8EEA-1A25B57A8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C56F5-46FC-40C3-8411-A628A672C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20966-2715-4891-9700-FDB30B60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2A092-3D43-4E2D-8C89-6E9914D9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27BD1-16EB-405B-9395-3BFFB1A1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3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82FD-6D84-4F9E-9968-47502AA3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68407-2092-44B3-8958-5D1B187DB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623E2-C242-42B7-B2F1-CFB008C2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60C0-8395-44A9-AF52-FCC61C3D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5A9F-7374-446A-A5C1-27C45BFD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3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EC273-C6DE-424E-B25A-5E71BE437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0FFFD-373B-491A-B885-45AF9B692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1DC9-79C0-4E15-958A-E58C06E6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06DB0-EF81-4417-928F-8CF5217E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5F90-5525-40E3-AFE5-8C882CCE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A0ED-0B93-4321-84DB-42F58076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BE87-FC8C-4A42-8387-6D0EA59AF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9F48A-E493-4B72-B6BB-D004B9C0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BE1C9-BC96-4D7F-B4F9-35077124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51F5-2C25-4CD3-B596-FEC68417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3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91AF-7852-4328-A5AC-71C7DE57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CDB15-1D80-4C29-8992-F0CD6DBDE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F0C5-8195-4EC7-AFE4-C304C5EB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471E6-140E-4025-95F6-35CB5CC1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CA0C-346D-4EA7-A205-95F36F0B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1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5C33-3D57-4D06-85C8-17D9391C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E9D2-58EA-4713-B30A-CD915E375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0AA4C-ED09-42B1-B7BD-B60E7A5BB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A875A-EF4E-4E0F-8B4D-1516CE84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8EA54-6B78-4DB1-B1FD-31DFAEDE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294B7-26E7-44AA-80DA-6166BD94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4D2-875E-4B88-B9DC-666BB13D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2B64A-69BE-42CB-81BD-76E4BA69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228B-5673-4D6C-BF30-88CDD55A5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DB383-D6C4-4607-978A-7F1590B00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9CC27-5306-4DF9-95FE-3B8A6805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0C2D2-3ECD-4AFF-8FB2-4D3CD723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E7D7C-824A-4CD2-AD80-01B1B7B2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1D187-9B89-40E2-A7E3-74D7A837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9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EDA9-4BC9-4515-BBC9-18BE9808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918CB-19F9-48E9-9E4A-4485D03B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550F2-0AB8-49FD-AC34-2FC98396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4A3C8-7409-4850-BD38-79DAA958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7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74A57-C3E6-4C72-B00F-1A5D74BD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A8C0E-78A9-42EB-BBB9-3C6A6CD6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14074-0500-49B3-9E67-61FD3195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6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A287-BDA4-432C-BC5C-324E2FC2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2098-7BAD-4E22-897A-61EC4D90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A0B86-D5FF-4B9E-8B8C-E70645177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B26C-287F-4442-AEA6-C64BFEBD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7F280-B36C-424F-8EFB-7A2D1DD1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15FD9-BF9B-4397-A43F-B77C90C2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5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B5D8-D93B-495C-9D02-1F265B2E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8F93F-33DA-4976-A5A6-5FEA27096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5B966-443E-4CF6-917A-C69CD23C4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2B36C-D93B-4EE2-8DF8-DB864DBB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59A69-30DB-4219-9576-A0A1C361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01BE0-F663-4574-A7F4-64298A0F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8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23282-1DCE-409A-88C9-D57E33FB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9C3FA-4016-4729-940C-3FB690798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4157F-E267-4C33-BD5E-1AD9A1851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1465-8EE8-4372-87C0-A979595646C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85FF9-AFB1-403E-B256-D98DBBD18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A778-2D70-42B8-BFA3-721AEEE4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03E8-1FC0-49B8-AFE6-963D0FA5B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clock tower in front of a building&#10;&#10;Description automatically generated">
            <a:extLst>
              <a:ext uri="{FF2B5EF4-FFF2-40B4-BE49-F238E27FC236}">
                <a16:creationId xmlns:a16="http://schemas.microsoft.com/office/drawing/2014/main" id="{3778BB8A-D938-425A-9A70-F69E116A5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40"/>
          <a:stretch/>
        </p:blipFill>
        <p:spPr>
          <a:xfrm>
            <a:off x="2787418" y="975"/>
            <a:ext cx="9401433" cy="6858000"/>
          </a:xfrm>
          <a:prstGeom prst="rect">
            <a:avLst/>
          </a:prstGeom>
        </p:spPr>
      </p:pic>
      <p:pic>
        <p:nvPicPr>
          <p:cNvPr id="6" name="Picture 5" descr="A picture containing book&#10;&#10;Description automatically generated">
            <a:extLst>
              <a:ext uri="{FF2B5EF4-FFF2-40B4-BE49-F238E27FC236}">
                <a16:creationId xmlns:a16="http://schemas.microsoft.com/office/drawing/2014/main" id="{69714BAB-62B9-43E2-921F-2876E1B2D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3" b="17072"/>
          <a:stretch/>
        </p:blipFill>
        <p:spPr>
          <a:xfrm>
            <a:off x="-27" y="1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" name="Freeform 95">
            <a:extLst>
              <a:ext uri="{FF2B5EF4-FFF2-40B4-BE49-F238E27FC236}">
                <a16:creationId xmlns:a16="http://schemas.microsoft.com/office/drawing/2014/main" id="{5EFCEEFE-DD72-4E23-A203-092AB1A6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A73F40A-89D3-430B-96F3-4FFB3C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07419-893C-4612-912E-8E3D7923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133" y="2027603"/>
            <a:ext cx="5450031" cy="1491451"/>
          </a:xfrm>
        </p:spPr>
        <p:txBody>
          <a:bodyPr>
            <a:normAutofit/>
          </a:bodyPr>
          <a:lstStyle/>
          <a:p>
            <a:pPr algn="l"/>
            <a:r>
              <a:rPr lang="en-GB" sz="280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br>
              <a:rPr lang="en-GB" sz="48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4800">
                <a:latin typeface="Segoe UI Light" panose="020B0502040204020203" pitchFamily="34" charset="0"/>
                <a:cs typeface="Segoe UI Light" panose="020B0502040204020203" pitchFamily="34" charset="0"/>
              </a:rPr>
              <a:t>Leadership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F4CCE-8B07-4219-BC2E-F3DB8BBA6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529" y="3739820"/>
            <a:ext cx="6452071" cy="2550144"/>
          </a:xfrm>
        </p:spPr>
        <p:txBody>
          <a:bodyPr>
            <a:normAutofit/>
          </a:bodyPr>
          <a:lstStyle/>
          <a:p>
            <a:r>
              <a:rPr lang="en-GB" sz="6000" b="1">
                <a:latin typeface="Segoe UI Light" panose="020B0502040204020203" pitchFamily="34" charset="0"/>
                <a:cs typeface="Segoe UI Light" panose="020B0502040204020203" pitchFamily="34" charset="0"/>
              </a:rPr>
              <a:t>Build Back Better</a:t>
            </a:r>
          </a:p>
          <a:p>
            <a:pPr algn="l"/>
            <a:endParaRPr lang="en-GB" sz="6000" b="1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en-GB" sz="6000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DE506-3C56-42E3-9B33-3D3C1BFEDD8D}"/>
              </a:ext>
            </a:extLst>
          </p:cNvPr>
          <p:cNvCxnSpPr/>
          <p:nvPr/>
        </p:nvCxnSpPr>
        <p:spPr>
          <a:xfrm>
            <a:off x="6989618" y="3595255"/>
            <a:ext cx="4405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49E95B-2492-46F8-A990-3C9AEA5847DD}"/>
              </a:ext>
            </a:extLst>
          </p:cNvPr>
          <p:cNvCxnSpPr>
            <a:cxnSpLocks/>
          </p:cNvCxnSpPr>
          <p:nvPr/>
        </p:nvCxnSpPr>
        <p:spPr>
          <a:xfrm>
            <a:off x="7571509" y="4752110"/>
            <a:ext cx="30202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F520BD65-198A-450A-A51A-FC384A519057}"/>
              </a:ext>
            </a:extLst>
          </p:cNvPr>
          <p:cNvSpPr txBox="1">
            <a:spLocks/>
          </p:cNvSpPr>
          <p:nvPr/>
        </p:nvSpPr>
        <p:spPr>
          <a:xfrm>
            <a:off x="5979929" y="4939144"/>
            <a:ext cx="6452071" cy="1503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latin typeface="Segoe UI Light" panose="020B0502040204020203" pitchFamily="34" charset="0"/>
                <a:cs typeface="Segoe UI Light" panose="020B0502040204020203" pitchFamily="34" charset="0"/>
              </a:rPr>
              <a:t>Reinstatement of Services</a:t>
            </a:r>
          </a:p>
          <a:p>
            <a:r>
              <a:rPr lang="en-GB" sz="2600" b="1">
                <a:latin typeface="Segoe UI Light" panose="020B0502040204020203" pitchFamily="34" charset="0"/>
                <a:cs typeface="Segoe UI Light" panose="020B0502040204020203" pitchFamily="34" charset="0"/>
              </a:rPr>
              <a:t>Thanks for joining! </a:t>
            </a:r>
          </a:p>
          <a:p>
            <a:r>
              <a:rPr lang="en-GB" sz="2600" b="1">
                <a:latin typeface="Segoe UI Light" panose="020B0502040204020203" pitchFamily="34" charset="0"/>
                <a:cs typeface="Segoe UI Light" panose="020B0502040204020203" pitchFamily="34" charset="0"/>
              </a:rPr>
              <a:t>Starts at 1pm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95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29F4-9080-4C65-A9BB-F4D5C34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/>
              <a:t>Timeline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0BB234-F283-400F-BF0A-D2E049144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94512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B46903A-ED0D-41CF-AB10-8380B285A591}"/>
              </a:ext>
            </a:extLst>
          </p:cNvPr>
          <p:cNvSpPr txBox="1">
            <a:spLocks/>
          </p:cNvSpPr>
          <p:nvPr/>
        </p:nvSpPr>
        <p:spPr>
          <a:xfrm>
            <a:off x="126124" y="81824"/>
            <a:ext cx="12065875" cy="2177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>
              <a:solidFill>
                <a:schemeClr val="accent2"/>
              </a:solidFill>
              <a:cs typeface="Calibri 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2155B7-224E-4F2C-BA4D-3027CC58DEDD}"/>
              </a:ext>
            </a:extLst>
          </p:cNvPr>
          <p:cNvGrpSpPr/>
          <p:nvPr/>
        </p:nvGrpSpPr>
        <p:grpSpPr>
          <a:xfrm>
            <a:off x="1004215" y="2148372"/>
            <a:ext cx="6859622" cy="3776270"/>
            <a:chOff x="-197460" y="887918"/>
            <a:chExt cx="4476821" cy="26343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81B335-3C99-4E99-B8A2-F3FD642DE661}"/>
                </a:ext>
              </a:extLst>
            </p:cNvPr>
            <p:cNvSpPr/>
            <p:nvPr/>
          </p:nvSpPr>
          <p:spPr>
            <a:xfrm>
              <a:off x="454395" y="887918"/>
              <a:ext cx="3824966" cy="12883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E14513-4E31-4A71-A87A-731D5631E791}"/>
                </a:ext>
              </a:extLst>
            </p:cNvPr>
            <p:cNvSpPr txBox="1"/>
            <p:nvPr/>
          </p:nvSpPr>
          <p:spPr>
            <a:xfrm>
              <a:off x="-197460" y="2233867"/>
              <a:ext cx="3824966" cy="1288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200" rIns="0" bIns="114300" numCol="1" spcCol="1270" anchor="t" anchorCtr="0">
              <a:noAutofit/>
            </a:bodyPr>
            <a:lstStyle/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Limited service deliver/ buildings open</a:t>
              </a:r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Prioritisation</a:t>
              </a: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of </a:t>
              </a:r>
              <a:r>
                <a:rPr lang="en-US" sz="2000" kern="120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organisation</a:t>
              </a: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to COVID response</a:t>
              </a:r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Home working – the new norm</a:t>
              </a:r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Roadmap issued</a:t>
              </a:r>
            </a:p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Financial challenge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D3FE87-429C-49FD-B558-AD9AED882288}"/>
              </a:ext>
            </a:extLst>
          </p:cNvPr>
          <p:cNvGrpSpPr/>
          <p:nvPr/>
        </p:nvGrpSpPr>
        <p:grpSpPr>
          <a:xfrm>
            <a:off x="7116175" y="2716719"/>
            <a:ext cx="4447467" cy="1288353"/>
            <a:chOff x="6277967" y="797193"/>
            <a:chExt cx="3824966" cy="12883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B68F0E-89C0-4D29-8F8B-47E845EFED77}"/>
                </a:ext>
              </a:extLst>
            </p:cNvPr>
            <p:cNvSpPr/>
            <p:nvPr/>
          </p:nvSpPr>
          <p:spPr>
            <a:xfrm>
              <a:off x="6277967" y="797193"/>
              <a:ext cx="3824966" cy="12883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E5B401-09DC-4F32-9417-162CE08A454E}"/>
                </a:ext>
              </a:extLst>
            </p:cNvPr>
            <p:cNvSpPr txBox="1"/>
            <p:nvPr/>
          </p:nvSpPr>
          <p:spPr>
            <a:xfrm>
              <a:off x="6277967" y="797193"/>
              <a:ext cx="3824966" cy="1288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71450" rIns="114300" bIns="114300" numCol="1" spcCol="1270" anchor="b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Transformed service delivery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Efficient estate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Adaptable and safe workplaces and practices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Balanced books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48B6B-AC7E-4C9B-A276-7DDAA6E1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640263"/>
            <a:ext cx="3284331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Action for leaders: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69AD05-E40E-421B-994E-84BF4844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383" y="640262"/>
            <a:ext cx="6689237" cy="60492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 Services did I deliver?</a:t>
            </a:r>
          </a:p>
          <a:p>
            <a:pPr marL="28575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>
                <a:solidFill>
                  <a:schemeClr val="bg1"/>
                </a:solidFill>
                <a:latin typeface="+mn-lt"/>
              </a:rPr>
              <a:t>What am I delivering now?</a:t>
            </a:r>
          </a:p>
          <a:p>
            <a:pPr marL="28575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 needs to be introduced, when and how?</a:t>
            </a:r>
          </a:p>
          <a:p>
            <a:pPr marL="28575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>
                <a:solidFill>
                  <a:schemeClr val="bg1"/>
                </a:solidFill>
                <a:latin typeface="+mn-lt"/>
              </a:rPr>
              <a:t>How does my service meet with the Route map?</a:t>
            </a:r>
            <a:endParaRPr kumimoji="0" lang="en-US" altLang="en-US" sz="2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28575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>
                <a:solidFill>
                  <a:schemeClr val="bg1"/>
                </a:solidFill>
                <a:latin typeface="+mn-lt"/>
              </a:rPr>
              <a:t>What will be the impact of social distancing be on my service?</a:t>
            </a:r>
          </a:p>
          <a:p>
            <a:pPr marL="28575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 colleagues/ </a:t>
            </a:r>
            <a:r>
              <a:rPr lang="en-US" altLang="en-US" sz="2400">
                <a:solidFill>
                  <a:schemeClr val="bg1"/>
                </a:solidFill>
                <a:latin typeface="+mn-lt"/>
              </a:rPr>
              <a:t>other services</a:t>
            </a: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do I rely on and who else relies on them?</a:t>
            </a:r>
          </a:p>
          <a:p>
            <a:pPr marL="28575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>
                <a:solidFill>
                  <a:schemeClr val="bg1"/>
                </a:solidFill>
                <a:latin typeface="+mn-lt"/>
              </a:rPr>
              <a:t>Where do I need some support and who can help with the process?</a:t>
            </a: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28" name="Picture 4" descr="A group of different colored umbrella&#10;&#10;Description automatically generated">
            <a:extLst>
              <a:ext uri="{FF2B5EF4-FFF2-40B4-BE49-F238E27FC236}">
                <a16:creationId xmlns:a16="http://schemas.microsoft.com/office/drawing/2014/main" id="{C9D88E9E-55E4-4A91-B5CB-4A3877FB8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1049972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67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rge tall tower with a clock on the side of a building&#10;&#10;Description automatically generated">
            <a:extLst>
              <a:ext uri="{FF2B5EF4-FFF2-40B4-BE49-F238E27FC236}">
                <a16:creationId xmlns:a16="http://schemas.microsoft.com/office/drawing/2014/main" id="{6A5108ED-CF2A-43D2-804F-9CA05C6A6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9091" r="10432"/>
          <a:stretch/>
        </p:blipFill>
        <p:spPr>
          <a:xfrm>
            <a:off x="354141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A71DD-F0DB-4D5B-89CF-A23511C2C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71" y="1871758"/>
            <a:ext cx="6363493" cy="87864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>
                <a:solidFill>
                  <a:schemeClr val="accent2"/>
                </a:solidFill>
              </a:rPr>
              <a:t>Your questions</a:t>
            </a:r>
            <a:br>
              <a:rPr lang="en-GB" sz="4800"/>
            </a:br>
            <a:r>
              <a:rPr lang="en-GB" sz="4800"/>
              <a:t>Ask the panel: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F2861-39B2-4627-AF28-71B73729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880058"/>
            <a:ext cx="6798452" cy="16930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GB"/>
              <a:t>Vikki Cuthbert, Assurance Manager</a:t>
            </a:r>
          </a:p>
          <a:p>
            <a:pPr algn="l"/>
            <a:r>
              <a:rPr lang="en-GB"/>
              <a:t>Isla Newcombe, Chief Officer Organisational Development</a:t>
            </a:r>
          </a:p>
          <a:p>
            <a:pPr algn="l"/>
            <a:r>
              <a:rPr lang="en-GB"/>
              <a:t>Stephen Booth, Chief Officer Corporate Landlord</a:t>
            </a:r>
          </a:p>
          <a:p>
            <a:pPr algn="l"/>
            <a:r>
              <a:rPr lang="en-GB"/>
              <a:t>Martin Murchie, Duty Emergency Response Co-Ordinator</a:t>
            </a:r>
          </a:p>
          <a:p>
            <a:pPr algn="l"/>
            <a:endParaRPr lang="en-GB"/>
          </a:p>
          <a:p>
            <a:pPr algn="l"/>
            <a:endParaRPr lang="en-GB"/>
          </a:p>
          <a:p>
            <a:pPr algn="l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book&#10;&#10;Description automatically generated">
            <a:extLst>
              <a:ext uri="{FF2B5EF4-FFF2-40B4-BE49-F238E27FC236}">
                <a16:creationId xmlns:a16="http://schemas.microsoft.com/office/drawing/2014/main" id="{56AAB0F2-0263-44DC-B9EF-AE1618332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0" y="5436083"/>
            <a:ext cx="1222233" cy="10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9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07419-893C-4612-912E-8E3D7923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066285"/>
            <a:ext cx="4724530" cy="2975876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Build Back Better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F4CCE-8B07-4219-BC2E-F3DB8BBA6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195986"/>
            <a:ext cx="4724529" cy="1692066"/>
          </a:xfrm>
        </p:spPr>
        <p:txBody>
          <a:bodyPr anchor="t">
            <a:normAutofit/>
          </a:bodyPr>
          <a:lstStyle/>
          <a:p>
            <a:pPr algn="l"/>
            <a:r>
              <a:rPr lang="en-GB" sz="2000" b="1">
                <a:latin typeface="Segoe UI Light"/>
                <a:cs typeface="Segoe UI Light"/>
              </a:rPr>
              <a:t>Thank you for everything you are doing</a:t>
            </a:r>
            <a:endParaRPr lang="en-GB" sz="2000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012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book&#10;&#10;Description automatically generated">
            <a:extLst>
              <a:ext uri="{FF2B5EF4-FFF2-40B4-BE49-F238E27FC236}">
                <a16:creationId xmlns:a16="http://schemas.microsoft.com/office/drawing/2014/main" id="{E2E08AB1-C617-40AF-B649-92F64B3B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24" y="1220170"/>
            <a:ext cx="5077769" cy="44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5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clock tower in front of a building&#10;&#10;Description automatically generated">
            <a:extLst>
              <a:ext uri="{FF2B5EF4-FFF2-40B4-BE49-F238E27FC236}">
                <a16:creationId xmlns:a16="http://schemas.microsoft.com/office/drawing/2014/main" id="{3778BB8A-D938-425A-9A70-F69E116A5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40"/>
          <a:stretch/>
        </p:blipFill>
        <p:spPr>
          <a:xfrm>
            <a:off x="2787418" y="975"/>
            <a:ext cx="9401433" cy="6858000"/>
          </a:xfrm>
          <a:prstGeom prst="rect">
            <a:avLst/>
          </a:prstGeom>
        </p:spPr>
      </p:pic>
      <p:pic>
        <p:nvPicPr>
          <p:cNvPr id="6" name="Picture 5" descr="A picture containing book&#10;&#10;Description automatically generated">
            <a:extLst>
              <a:ext uri="{FF2B5EF4-FFF2-40B4-BE49-F238E27FC236}">
                <a16:creationId xmlns:a16="http://schemas.microsoft.com/office/drawing/2014/main" id="{69714BAB-62B9-43E2-921F-2876E1B2D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3" b="17072"/>
          <a:stretch/>
        </p:blipFill>
        <p:spPr>
          <a:xfrm>
            <a:off x="-27" y="1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" name="Freeform 95">
            <a:extLst>
              <a:ext uri="{FF2B5EF4-FFF2-40B4-BE49-F238E27FC236}">
                <a16:creationId xmlns:a16="http://schemas.microsoft.com/office/drawing/2014/main" id="{5EFCEEFE-DD72-4E23-A203-092AB1A6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A73F40A-89D3-430B-96F3-4FFB3C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07419-893C-4612-912E-8E3D7923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133" y="2027603"/>
            <a:ext cx="5450031" cy="1491451"/>
          </a:xfrm>
        </p:spPr>
        <p:txBody>
          <a:bodyPr>
            <a:normAutofit/>
          </a:bodyPr>
          <a:lstStyle/>
          <a:p>
            <a:pPr algn="l"/>
            <a:r>
              <a:rPr lang="en-GB" sz="280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br>
              <a:rPr lang="en-GB" sz="48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4800">
                <a:latin typeface="Segoe UI Light" panose="020B0502040204020203" pitchFamily="34" charset="0"/>
                <a:cs typeface="Segoe UI Light" panose="020B0502040204020203" pitchFamily="34" charset="0"/>
              </a:rPr>
              <a:t>Leadership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F4CCE-8B07-4219-BC2E-F3DB8BBA6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529" y="3739820"/>
            <a:ext cx="6452071" cy="2550144"/>
          </a:xfrm>
        </p:spPr>
        <p:txBody>
          <a:bodyPr>
            <a:normAutofit/>
          </a:bodyPr>
          <a:lstStyle/>
          <a:p>
            <a:r>
              <a:rPr lang="en-GB" sz="6000" b="1">
                <a:latin typeface="Segoe UI Light" panose="020B0502040204020203" pitchFamily="34" charset="0"/>
                <a:cs typeface="Segoe UI Light" panose="020B0502040204020203" pitchFamily="34" charset="0"/>
              </a:rPr>
              <a:t>Build Back Better</a:t>
            </a:r>
          </a:p>
          <a:p>
            <a:pPr algn="l"/>
            <a:endParaRPr lang="en-GB" sz="6000" b="1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en-GB" sz="6000" b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DE506-3C56-42E3-9B33-3D3C1BFEDD8D}"/>
              </a:ext>
            </a:extLst>
          </p:cNvPr>
          <p:cNvCxnSpPr/>
          <p:nvPr/>
        </p:nvCxnSpPr>
        <p:spPr>
          <a:xfrm>
            <a:off x="6989618" y="3595255"/>
            <a:ext cx="4405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49E95B-2492-46F8-A990-3C9AEA5847DD}"/>
              </a:ext>
            </a:extLst>
          </p:cNvPr>
          <p:cNvCxnSpPr>
            <a:cxnSpLocks/>
          </p:cNvCxnSpPr>
          <p:nvPr/>
        </p:nvCxnSpPr>
        <p:spPr>
          <a:xfrm>
            <a:off x="7571509" y="4752110"/>
            <a:ext cx="30202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F520BD65-198A-450A-A51A-FC384A519057}"/>
              </a:ext>
            </a:extLst>
          </p:cNvPr>
          <p:cNvSpPr txBox="1">
            <a:spLocks/>
          </p:cNvSpPr>
          <p:nvPr/>
        </p:nvSpPr>
        <p:spPr>
          <a:xfrm>
            <a:off x="5979929" y="4939144"/>
            <a:ext cx="6452071" cy="150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latin typeface="Segoe UI Light" panose="020B0502040204020203" pitchFamily="34" charset="0"/>
                <a:cs typeface="Segoe UI Light" panose="020B0502040204020203" pitchFamily="34" charset="0"/>
              </a:rPr>
              <a:t>Reinstatement of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409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tall tower with a clock on the side of a building&#10;&#10;Description automatically generated">
            <a:extLst>
              <a:ext uri="{FF2B5EF4-FFF2-40B4-BE49-F238E27FC236}">
                <a16:creationId xmlns:a16="http://schemas.microsoft.com/office/drawing/2014/main" id="{6A5108ED-CF2A-43D2-804F-9CA05C6A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9091" r="10432"/>
          <a:stretch/>
        </p:blipFill>
        <p:spPr>
          <a:xfrm>
            <a:off x="354141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A71DD-F0DB-4D5B-89CF-A23511C2C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71" y="1871758"/>
            <a:ext cx="6363493" cy="87864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>
                <a:solidFill>
                  <a:schemeClr val="accent2"/>
                </a:solidFill>
              </a:rPr>
              <a:t>Today</a:t>
            </a:r>
            <a:r>
              <a:rPr lang="en-GB" sz="4800"/>
              <a:t>:</a:t>
            </a:r>
            <a:br>
              <a:rPr lang="en-GB" sz="4800"/>
            </a:br>
            <a:r>
              <a:rPr lang="en-GB" sz="4800"/>
              <a:t>Reinstatement of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F2861-39B2-4627-AF28-71B73729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880058"/>
            <a:ext cx="6798452" cy="16930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/>
              <a:t>Stephen Booth, Chief Officer – Corporate Landlord</a:t>
            </a:r>
          </a:p>
          <a:p>
            <a:pPr algn="l"/>
            <a:r>
              <a:rPr lang="en-GB"/>
              <a:t>Vikki Cuthbert, Assurance Manager</a:t>
            </a:r>
          </a:p>
          <a:p>
            <a:pPr algn="l"/>
            <a:r>
              <a:rPr lang="en-GB"/>
              <a:t>Isla Newcombe, Chief Officer – Organisational Development</a:t>
            </a:r>
          </a:p>
          <a:p>
            <a:pPr algn="l"/>
            <a:r>
              <a:rPr lang="en-GB"/>
              <a:t>Martin Murchie, Duty Emergency Response Co-Ordinator</a:t>
            </a:r>
          </a:p>
          <a:p>
            <a:pPr algn="l"/>
            <a:endParaRPr lang="en-GB"/>
          </a:p>
          <a:p>
            <a:pPr algn="l"/>
            <a:endParaRPr lang="en-GB"/>
          </a:p>
          <a:p>
            <a:pPr algn="l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book&#10;&#10;Description automatically generated">
            <a:extLst>
              <a:ext uri="{FF2B5EF4-FFF2-40B4-BE49-F238E27FC236}">
                <a16:creationId xmlns:a16="http://schemas.microsoft.com/office/drawing/2014/main" id="{56AAB0F2-0263-44DC-B9EF-AE1618332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0" y="5436083"/>
            <a:ext cx="1222233" cy="1064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480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tall tower with a clock on the side of a building&#10;&#10;Description automatically generated">
            <a:extLst>
              <a:ext uri="{FF2B5EF4-FFF2-40B4-BE49-F238E27FC236}">
                <a16:creationId xmlns:a16="http://schemas.microsoft.com/office/drawing/2014/main" id="{6A5108ED-CF2A-43D2-804F-9CA05C6A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9091" r="10432"/>
          <a:stretch/>
        </p:blipFill>
        <p:spPr>
          <a:xfrm>
            <a:off x="354141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A71DD-F0DB-4D5B-89CF-A23511C2C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71" y="1871758"/>
            <a:ext cx="6363493" cy="87864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>
                <a:solidFill>
                  <a:schemeClr val="accent2"/>
                </a:solidFill>
              </a:rPr>
              <a:t>Today</a:t>
            </a:r>
            <a:r>
              <a:rPr lang="en-GB" sz="4800"/>
              <a:t>:</a:t>
            </a:r>
            <a:br>
              <a:rPr lang="en-GB" sz="4800"/>
            </a:br>
            <a:r>
              <a:rPr lang="en-GB" sz="4800"/>
              <a:t>Reinstatement of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F2861-39B2-4627-AF28-71B73729A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880058"/>
            <a:ext cx="6798452" cy="16930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GB"/>
              <a:t>It is important that now we begin to prepare for the reinstatement of some services within ACC so that as  lockdown measures are relaxed we are in a position to reopen services in a way which is safe for both staff and the citizens of Aberdeen.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book&#10;&#10;Description automatically generated">
            <a:extLst>
              <a:ext uri="{FF2B5EF4-FFF2-40B4-BE49-F238E27FC236}">
                <a16:creationId xmlns:a16="http://schemas.microsoft.com/office/drawing/2014/main" id="{56AAB0F2-0263-44DC-B9EF-AE1618332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0" y="5436083"/>
            <a:ext cx="1222233" cy="1064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193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ower of the city&#10;&#10;Description automatically generated">
            <a:extLst>
              <a:ext uri="{FF2B5EF4-FFF2-40B4-BE49-F238E27FC236}">
                <a16:creationId xmlns:a16="http://schemas.microsoft.com/office/drawing/2014/main" id="{A1568004-B5C8-4CC0-9BBA-9C13B6245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r="9093" b="1897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A8563-3C03-4FFA-B2AD-9EA0ECE78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65" y="4489250"/>
            <a:ext cx="4753166" cy="2177215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chemeClr val="accent2"/>
                </a:solidFill>
              </a:rPr>
              <a:t>Introduction</a:t>
            </a:r>
            <a:endParaRPr lang="en-GB" sz="400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305DC-9472-4BCE-9243-823B4DDC7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82" y="3587762"/>
            <a:ext cx="4260273" cy="577762"/>
          </a:xfrm>
        </p:spPr>
        <p:txBody>
          <a:bodyPr anchor="b">
            <a:normAutofit/>
          </a:bodyPr>
          <a:lstStyle/>
          <a:p>
            <a:pPr algn="l"/>
            <a:r>
              <a:rPr lang="en-GB"/>
              <a:t>What is the situation right now?</a:t>
            </a:r>
            <a:endParaRPr lang="en-GB" sz="2000"/>
          </a:p>
        </p:txBody>
      </p:sp>
      <p:pic>
        <p:nvPicPr>
          <p:cNvPr id="7" name="Picture 6" descr="A picture containing book&#10;&#10;Description automatically generated">
            <a:extLst>
              <a:ext uri="{FF2B5EF4-FFF2-40B4-BE49-F238E27FC236}">
                <a16:creationId xmlns:a16="http://schemas.microsoft.com/office/drawing/2014/main" id="{9F3470E4-FF2C-4AC8-8275-5AAF4A3AE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2" y="1155011"/>
            <a:ext cx="2427915" cy="21152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846006-DC27-4BF3-B923-DFC1B8191295}"/>
              </a:ext>
            </a:extLst>
          </p:cNvPr>
          <p:cNvCxnSpPr/>
          <p:nvPr/>
        </p:nvCxnSpPr>
        <p:spPr>
          <a:xfrm>
            <a:off x="721762" y="4340577"/>
            <a:ext cx="3114432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6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429F4-9080-4C65-A9BB-F4D5C34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Why have a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5257-D0EE-41DD-ADE9-8A42A2B6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013" y="942975"/>
            <a:ext cx="6411913" cy="4808538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en-GB" sz="2000">
                <a:cs typeface="Calibri"/>
              </a:rPr>
              <a:t>Consider the safety of staff and customers when re-introducing services.</a:t>
            </a:r>
          </a:p>
          <a:p>
            <a:r>
              <a:rPr lang="en-GB" sz="2000">
                <a:cs typeface="Calibri"/>
              </a:rPr>
              <a:t>Consider the Wellbeing issues with staff around service delivery.</a:t>
            </a:r>
          </a:p>
          <a:p>
            <a:r>
              <a:rPr lang="en-GB" sz="2000">
                <a:cs typeface="Calibri"/>
              </a:rPr>
              <a:t>Making sure necessary building and workplace adaptation have been considered and complete. </a:t>
            </a:r>
          </a:p>
          <a:p>
            <a:r>
              <a:rPr lang="en-GB" sz="2000">
                <a:cs typeface="Calibri"/>
              </a:rPr>
              <a:t>Ensure all building checks are in place.</a:t>
            </a:r>
          </a:p>
          <a:p>
            <a:r>
              <a:rPr lang="en-GB" sz="2000">
                <a:cs typeface="Calibri"/>
              </a:rPr>
              <a:t>Understand the impact of re-instatement on support service (cleaning etc.)</a:t>
            </a:r>
          </a:p>
          <a:p>
            <a:r>
              <a:rPr lang="en-GB" sz="2000">
                <a:cs typeface="Calibri"/>
              </a:rPr>
              <a:t>Consider the financial implications of standing up a service. </a:t>
            </a:r>
          </a:p>
          <a:p>
            <a:r>
              <a:rPr lang="en-GB" sz="2000">
                <a:cs typeface="Calibri"/>
              </a:rPr>
              <a:t>Implementing national guidance</a:t>
            </a:r>
          </a:p>
          <a:p>
            <a:r>
              <a:rPr lang="en-GB" sz="2000">
                <a:cs typeface="Calibri"/>
              </a:rPr>
              <a:t>Learning lessons from buildings that have remained operational.</a:t>
            </a:r>
          </a:p>
          <a:p>
            <a:r>
              <a:rPr lang="en-GB" sz="2000">
                <a:cs typeface="Calibri"/>
              </a:rPr>
              <a:t>Pause to consider the opportunities from lock-down in how we do our business.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43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429F4-9080-4C65-A9BB-F4D5C34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3315292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Reinstatement Working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35184-2D0A-43AC-9ABC-1C9DD0A7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80" y="36213"/>
            <a:ext cx="7452720" cy="2731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77364-DB50-4505-903B-DE5D4C697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42" r="4936"/>
          <a:stretch/>
        </p:blipFill>
        <p:spPr>
          <a:xfrm>
            <a:off x="4891875" y="2898055"/>
            <a:ext cx="7178376" cy="1936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4724E-BA96-4639-B888-97D0099495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12" r="4444" b="13479"/>
          <a:stretch/>
        </p:blipFill>
        <p:spPr>
          <a:xfrm>
            <a:off x="6992266" y="5238750"/>
            <a:ext cx="5142895" cy="1619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BD99A9-2E1D-4CE6-B038-EC40C2B5DA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672" b="13479"/>
          <a:stretch/>
        </p:blipFill>
        <p:spPr>
          <a:xfrm>
            <a:off x="5447868" y="4725903"/>
            <a:ext cx="1315629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0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429F4-9080-4C65-A9BB-F4D5C34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What is the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5257-D0EE-41DD-ADE9-8A42A2B6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013" y="1293813"/>
            <a:ext cx="6411913" cy="4457700"/>
          </a:xfrm>
        </p:spPr>
        <p:txBody>
          <a:bodyPr wrap="square" anchor="t">
            <a:normAutofit/>
          </a:bodyPr>
          <a:lstStyle/>
          <a:p>
            <a:r>
              <a:rPr lang="en-GB">
                <a:cs typeface="Calibri"/>
              </a:rPr>
              <a:t>Reinstatement Working Group established</a:t>
            </a:r>
          </a:p>
          <a:p>
            <a:r>
              <a:rPr lang="en-GB">
                <a:cs typeface="Calibri"/>
              </a:rPr>
              <a:t>Initial Priorities</a:t>
            </a:r>
          </a:p>
          <a:p>
            <a:r>
              <a:rPr lang="en-GB">
                <a:cs typeface="Calibri"/>
              </a:rPr>
              <a:t>Reinstatement Gateway Questionnaire</a:t>
            </a:r>
          </a:p>
          <a:p>
            <a:r>
              <a:rPr lang="en-GB">
                <a:cs typeface="Calibri"/>
              </a:rPr>
              <a:t>Risk Assessments</a:t>
            </a:r>
          </a:p>
          <a:p>
            <a:r>
              <a:rPr lang="en-GB">
                <a:cs typeface="Calibri"/>
              </a:rPr>
              <a:t>Stakeholder engagement (including TU’s)</a:t>
            </a:r>
          </a:p>
          <a:p>
            <a:r>
              <a:rPr lang="en-GB">
                <a:cs typeface="Calibri"/>
              </a:rPr>
              <a:t>Weekly meetings</a:t>
            </a:r>
          </a:p>
          <a:p>
            <a:r>
              <a:rPr lang="en-GB">
                <a:cs typeface="Calibri"/>
              </a:rPr>
              <a:t>Report to IMT</a:t>
            </a:r>
          </a:p>
          <a:p>
            <a:r>
              <a:rPr lang="en-GB">
                <a:cs typeface="Calibri"/>
              </a:rPr>
              <a:t>Communication and training</a:t>
            </a: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355E9-4FD9-442F-ADEC-B4EF3BB6BB4A}"/>
              </a:ext>
            </a:extLst>
          </p:cNvPr>
          <p:cNvSpPr txBox="1">
            <a:spLocks/>
          </p:cNvSpPr>
          <p:nvPr/>
        </p:nvSpPr>
        <p:spPr>
          <a:xfrm>
            <a:off x="5053013" y="728663"/>
            <a:ext cx="6411913" cy="4826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Reinstatement of Services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 Light" panose="020F0302020204030204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394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429F4-9080-4C65-A9BB-F4D5C343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What are the assumptions?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5257-D0EE-41DD-ADE9-8A42A2B6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013" y="962025"/>
            <a:ext cx="6411913" cy="4789488"/>
          </a:xfrm>
        </p:spPr>
        <p:txBody>
          <a:bodyPr wrap="square" anchor="t">
            <a:normAutofit/>
          </a:bodyPr>
          <a:lstStyle/>
          <a:p>
            <a:r>
              <a:rPr lang="en-GB" sz="2000">
                <a:cs typeface="Calibri"/>
              </a:rPr>
              <a:t>Health and Safety of Staff and customers takes priority.</a:t>
            </a:r>
          </a:p>
          <a:p>
            <a:r>
              <a:rPr lang="en-GB" sz="2000">
                <a:cs typeface="Calibri"/>
              </a:rPr>
              <a:t>The Guidance will change and evolve.</a:t>
            </a:r>
          </a:p>
          <a:p>
            <a:r>
              <a:rPr lang="en-GB" sz="2000">
                <a:cs typeface="Calibri"/>
              </a:rPr>
              <a:t>Priority will be given to critical and statutory functions.</a:t>
            </a:r>
          </a:p>
          <a:p>
            <a:r>
              <a:rPr lang="en-GB" sz="2000">
                <a:cs typeface="Calibri"/>
              </a:rPr>
              <a:t>There may be other new demands on our teams.</a:t>
            </a:r>
          </a:p>
          <a:p>
            <a:r>
              <a:rPr lang="en-GB" sz="2000">
                <a:cs typeface="Calibri"/>
              </a:rPr>
              <a:t>Building capacity will be significantly reduced with social distancing (customers and staff).</a:t>
            </a:r>
          </a:p>
          <a:p>
            <a:r>
              <a:rPr lang="en-GB" sz="2000">
                <a:cs typeface="Calibri"/>
              </a:rPr>
              <a:t>Supporting services may not have full capacity.</a:t>
            </a:r>
          </a:p>
          <a:p>
            <a:r>
              <a:rPr lang="en-GB" sz="2000">
                <a:cs typeface="Calibri"/>
              </a:rPr>
              <a:t>Working from home will be the starting point where possible.</a:t>
            </a:r>
          </a:p>
          <a:p>
            <a:r>
              <a:rPr lang="en-GB" sz="2000">
                <a:cs typeface="Calibri"/>
              </a:rPr>
              <a:t>During 2020 we will seek to limit the sites we have operational.</a:t>
            </a:r>
          </a:p>
          <a:p>
            <a:r>
              <a:rPr lang="en-GB" sz="2000">
                <a:cs typeface="Calibri"/>
              </a:rPr>
              <a:t>Desire to target spend at critical areas/ priorities and reduce elsewhere.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E677D-B535-4133-9720-0AD8EAB846B5}"/>
              </a:ext>
            </a:extLst>
          </p:cNvPr>
          <p:cNvSpPr txBox="1">
            <a:spLocks/>
          </p:cNvSpPr>
          <p:nvPr/>
        </p:nvSpPr>
        <p:spPr>
          <a:xfrm>
            <a:off x="5053013" y="471991"/>
            <a:ext cx="6411913" cy="4826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Reinstatement of Services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 Light" panose="020F0302020204030204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4342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FD81468D6814FAAF6FA5A4BC5D0CF" ma:contentTypeVersion="14" ma:contentTypeDescription="Create a new document." ma:contentTypeScope="" ma:versionID="932bdd2220a3142eb5d668b096ff4393">
  <xsd:schema xmlns:xsd="http://www.w3.org/2001/XMLSchema" xmlns:xs="http://www.w3.org/2001/XMLSchema" xmlns:p="http://schemas.microsoft.com/office/2006/metadata/properties" xmlns:ns2="2436113f-85c1-465a-a198-39494a47930b" xmlns:ns3="8cc63849-3bce-4c61-a58c-500935e2270a" targetNamespace="http://schemas.microsoft.com/office/2006/metadata/properties" ma:root="true" ma:fieldsID="1770fd57d9b4030be5ae7bb8588aa143" ns2:_="" ns3:_="">
    <xsd:import namespace="2436113f-85c1-465a-a198-39494a47930b"/>
    <xsd:import namespace="8cc63849-3bce-4c61-a58c-500935e227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Purpose_x0020_of_x0020_document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Tag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6113f-85c1-465a-a198-39494a479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Purpose_x0020_of_x0020_document" ma:index="12" nillable="true" ma:displayName="Purpose of document" ma:format="Dropdown" ma:internalName="Purpose_x0020_of_x0020_document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ag" ma:index="17" nillable="true" ma:displayName="Tag" ma:internalName="Tag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63849-3bce-4c61-a58c-500935e227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_x0020_of_x0020_document xmlns="2436113f-85c1-465a-a198-39494a47930b" xsi:nil="true"/>
    <Tag xmlns="2436113f-85c1-465a-a198-39494a47930b" xsi:nil="true"/>
    <SharedWithUsers xmlns="8cc63849-3bce-4c61-a58c-500935e2270a">
      <UserInfo>
        <DisplayName>Jonathan McHardy</DisplayName>
        <AccountId>543</AccountId>
        <AccountType/>
      </UserInfo>
      <UserInfo>
        <DisplayName>Sean Henderson</DisplayName>
        <AccountId>544</AccountId>
        <AccountType/>
      </UserInfo>
      <UserInfo>
        <DisplayName>Iona Francis</DisplayName>
        <AccountId>545</AccountId>
        <AccountType/>
      </UserInfo>
      <UserInfo>
        <DisplayName>Toni Robertson</DisplayName>
        <AccountId>546</AccountId>
        <AccountType/>
      </UserInfo>
      <UserInfo>
        <DisplayName>Gavin Anderson</DisplayName>
        <AccountId>548</AccountId>
        <AccountType/>
      </UserInfo>
      <UserInfo>
        <DisplayName>Edyta Katniak</DisplayName>
        <AccountId>260</AccountId>
        <AccountType/>
      </UserInfo>
      <UserInfo>
        <DisplayName>Lucy Mackay</DisplayName>
        <AccountId>259</AccountId>
        <AccountType/>
      </UserInfo>
      <UserInfo>
        <DisplayName>Ryan Ingram</DisplayName>
        <AccountId>258</AccountId>
        <AccountType/>
      </UserInfo>
      <UserInfo>
        <DisplayName>Kirsty George</DisplayName>
        <AccountId>242</AccountId>
        <AccountType/>
      </UserInfo>
      <UserInfo>
        <DisplayName>Kimberley Wong</DisplayName>
        <AccountId>184</AccountId>
        <AccountType/>
      </UserInfo>
      <UserInfo>
        <DisplayName>Linsey Blackhurst</DisplayName>
        <AccountId>96</AccountId>
        <AccountType/>
      </UserInfo>
      <UserInfo>
        <DisplayName>Sheila Baird</DisplayName>
        <AccountId>90</AccountId>
        <AccountType/>
      </UserInfo>
      <UserInfo>
        <DisplayName>Fiona Lindsay</DisplayName>
        <AccountId>43</AccountId>
        <AccountType/>
      </UserInfo>
      <UserInfo>
        <DisplayName>Dorothy Morrison</DisplayName>
        <AccountId>25</AccountId>
        <AccountType/>
      </UserInfo>
      <UserInfo>
        <DisplayName>Michelle Shek</DisplayName>
        <AccountId>23</AccountId>
        <AccountType/>
      </UserInfo>
      <UserInfo>
        <DisplayName>Martin Wyllie</DisplayName>
        <AccountId>17</AccountId>
        <AccountType/>
      </UserInfo>
      <UserInfo>
        <DisplayName>Everyone except external users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027662A-DF4F-4671-96CF-34A8F80E0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A14B5D-27E3-4896-A302-91B8FA9441C5}">
  <ds:schemaRefs>
    <ds:schemaRef ds:uri="2436113f-85c1-465a-a198-39494a47930b"/>
    <ds:schemaRef ds:uri="8cc63849-3bce-4c61-a58c-500935e227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CD93E4-2EF0-4188-B913-311A8E45AD88}">
  <ds:schemaRefs>
    <ds:schemaRef ds:uri="2436113f-85c1-465a-a198-39494a47930b"/>
    <ds:schemaRef ds:uri="8cc63849-3bce-4c61-a58c-500935e227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Widescreen</PresentationFormat>
  <Paragraphs>89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Tw Cen MT</vt:lpstr>
      <vt:lpstr>Office Theme</vt:lpstr>
      <vt:lpstr>The Leadership Forum</vt:lpstr>
      <vt:lpstr>The Leadership Forum</vt:lpstr>
      <vt:lpstr>Today: Reinstatement of Services</vt:lpstr>
      <vt:lpstr>Today: Reinstatement of Services</vt:lpstr>
      <vt:lpstr>Introduction</vt:lpstr>
      <vt:lpstr>Why have a Process?</vt:lpstr>
      <vt:lpstr>Reinstatement Working Group</vt:lpstr>
      <vt:lpstr>What is the Process?</vt:lpstr>
      <vt:lpstr>What are the assumptions?</vt:lpstr>
      <vt:lpstr>Timeline</vt:lpstr>
      <vt:lpstr>Action for leaders: </vt:lpstr>
      <vt:lpstr>Your questions Ask the panel:</vt:lpstr>
      <vt:lpstr>Build Back Better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Leadership Forum</dc:title>
  <dc:creator>Sandie Scott</dc:creator>
  <cp:lastModifiedBy>Paula Fullerton</cp:lastModifiedBy>
  <cp:revision>1</cp:revision>
  <dcterms:created xsi:type="dcterms:W3CDTF">2020-05-22T09:10:25Z</dcterms:created>
  <dcterms:modified xsi:type="dcterms:W3CDTF">2020-05-22T15:22:21Z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1582B591-05B0-466D-980A-A2440FA7B918</vt:lpwstr>
  </property>
  <property fmtid="{D5CDD505-2E9C-101B-9397-08002B2CF9AE}" pid="3" name="ArticulatePath">
    <vt:lpwstr>https://aberdeencitycouncilo365-my.sharepoint.com/personal/pfullerton_aberdeencity_gov_uk/Documents/Webinar_reinstatement</vt:lpwstr>
  </property>
</Properties>
</file>