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2A5E2-EE2C-4912-818E-4DCE33ED7D69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B2126BE-DA7E-432A-9399-B013483A0141}">
      <dgm:prSet phldrT="[Text]"/>
      <dgm:spPr>
        <a:solidFill>
          <a:srgbClr val="B0EE72"/>
        </a:solidFill>
      </dgm:spPr>
      <dgm:t>
        <a:bodyPr/>
        <a:lstStyle/>
        <a:p>
          <a:r>
            <a:rPr lang="en-GB" altLang="en-US" b="1" dirty="0" smtClean="0">
              <a:solidFill>
                <a:schemeClr val="tx1"/>
              </a:solidFill>
              <a:latin typeface="Arial" charset="0"/>
              <a:cs typeface="Arial" charset="0"/>
            </a:rPr>
            <a:t>Autonomy:</a:t>
          </a:r>
          <a:endParaRPr lang="en-GB" dirty="0">
            <a:solidFill>
              <a:schemeClr val="tx1"/>
            </a:solidFill>
          </a:endParaRPr>
        </a:p>
      </dgm:t>
    </dgm:pt>
    <dgm:pt modelId="{0C519098-8210-4610-8AD0-FBB593B561C2}" type="parTrans" cxnId="{59074D5E-D080-4D59-84B9-DB8EC6B84D9D}">
      <dgm:prSet/>
      <dgm:spPr/>
      <dgm:t>
        <a:bodyPr/>
        <a:lstStyle/>
        <a:p>
          <a:endParaRPr lang="en-GB"/>
        </a:p>
      </dgm:t>
    </dgm:pt>
    <dgm:pt modelId="{3312AE22-14D8-4E36-80E2-EC68728C7D46}" type="sibTrans" cxnId="{59074D5E-D080-4D59-84B9-DB8EC6B84D9D}">
      <dgm:prSet/>
      <dgm:spPr/>
      <dgm:t>
        <a:bodyPr/>
        <a:lstStyle/>
        <a:p>
          <a:endParaRPr lang="en-GB"/>
        </a:p>
      </dgm:t>
    </dgm:pt>
    <dgm:pt modelId="{B8BDB64E-9D50-40B8-A5E5-E59B0DF2A46B}">
      <dgm:prSet phldrT="[Text]"/>
      <dgm:spPr/>
      <dgm:t>
        <a:bodyPr/>
        <a:lstStyle/>
        <a:p>
          <a:r>
            <a:rPr lang="en-GB" altLang="en-US" dirty="0" smtClean="0">
              <a:latin typeface="Arial" charset="0"/>
              <a:cs typeface="Arial" charset="0"/>
            </a:rPr>
            <a:t>Ability to direct ourselves</a:t>
          </a:r>
          <a:endParaRPr lang="en-GB" dirty="0"/>
        </a:p>
      </dgm:t>
    </dgm:pt>
    <dgm:pt modelId="{A6C14FBB-2CB0-476D-BB6A-4CD82B71EA75}" type="parTrans" cxnId="{6B55A91C-F5FE-4DC8-89DB-F6ECD894B6B7}">
      <dgm:prSet/>
      <dgm:spPr/>
      <dgm:t>
        <a:bodyPr/>
        <a:lstStyle/>
        <a:p>
          <a:endParaRPr lang="en-GB"/>
        </a:p>
      </dgm:t>
    </dgm:pt>
    <dgm:pt modelId="{F6055887-4E45-4E10-B804-4EB09DE381ED}" type="sibTrans" cxnId="{6B55A91C-F5FE-4DC8-89DB-F6ECD894B6B7}">
      <dgm:prSet/>
      <dgm:spPr/>
      <dgm:t>
        <a:bodyPr/>
        <a:lstStyle/>
        <a:p>
          <a:endParaRPr lang="en-GB"/>
        </a:p>
      </dgm:t>
    </dgm:pt>
    <dgm:pt modelId="{4CD25521-431F-4EE5-ADAA-87FB59F9D757}">
      <dgm:prSet phldrT="[Text]"/>
      <dgm:spPr>
        <a:solidFill>
          <a:srgbClr val="92D050"/>
        </a:solidFill>
      </dgm:spPr>
      <dgm:t>
        <a:bodyPr/>
        <a:lstStyle/>
        <a:p>
          <a:r>
            <a:rPr lang="en-GB" altLang="en-US" b="1" dirty="0" smtClean="0">
              <a:solidFill>
                <a:schemeClr val="tx1"/>
              </a:solidFill>
              <a:latin typeface="Arial" charset="0"/>
              <a:cs typeface="Arial" charset="0"/>
            </a:rPr>
            <a:t>Mastery:</a:t>
          </a:r>
          <a:r>
            <a:rPr lang="en-GB" altLang="en-US" b="1" dirty="0" smtClean="0">
              <a:latin typeface="Arial" charset="0"/>
              <a:cs typeface="Arial" charset="0"/>
            </a:rPr>
            <a:t>  </a:t>
          </a:r>
          <a:endParaRPr lang="en-GB" dirty="0"/>
        </a:p>
      </dgm:t>
    </dgm:pt>
    <dgm:pt modelId="{3F574226-9812-4BE1-848E-6DBD1BAFDCAC}" type="parTrans" cxnId="{5DAB8E5C-028F-4072-AD22-ABF69A5D7A2A}">
      <dgm:prSet/>
      <dgm:spPr/>
      <dgm:t>
        <a:bodyPr/>
        <a:lstStyle/>
        <a:p>
          <a:endParaRPr lang="en-GB"/>
        </a:p>
      </dgm:t>
    </dgm:pt>
    <dgm:pt modelId="{6456037A-C6BA-4451-A2B5-01FEEBD85614}" type="sibTrans" cxnId="{5DAB8E5C-028F-4072-AD22-ABF69A5D7A2A}">
      <dgm:prSet/>
      <dgm:spPr/>
      <dgm:t>
        <a:bodyPr/>
        <a:lstStyle/>
        <a:p>
          <a:endParaRPr lang="en-GB"/>
        </a:p>
      </dgm:t>
    </dgm:pt>
    <dgm:pt modelId="{FDFFF3F1-3413-49BE-9D94-F82D5ADDF192}">
      <dgm:prSet phldrT="[Text]"/>
      <dgm:spPr/>
      <dgm:t>
        <a:bodyPr/>
        <a:lstStyle/>
        <a:p>
          <a:r>
            <a:rPr lang="en-GB" altLang="en-US" dirty="0" smtClean="0">
              <a:latin typeface="Arial" charset="0"/>
              <a:cs typeface="Arial" charset="0"/>
            </a:rPr>
            <a:t>Getting better at doing things that matter</a:t>
          </a:r>
          <a:endParaRPr lang="en-GB" dirty="0"/>
        </a:p>
      </dgm:t>
    </dgm:pt>
    <dgm:pt modelId="{ED7ABEF0-B776-4D17-9F2D-562B428DD7FA}" type="parTrans" cxnId="{6BFB964D-1CBB-4F29-9E41-AD14E720877C}">
      <dgm:prSet/>
      <dgm:spPr/>
      <dgm:t>
        <a:bodyPr/>
        <a:lstStyle/>
        <a:p>
          <a:endParaRPr lang="en-GB"/>
        </a:p>
      </dgm:t>
    </dgm:pt>
    <dgm:pt modelId="{DEE6D176-4C2D-424C-8E67-A7C810773DFB}" type="sibTrans" cxnId="{6BFB964D-1CBB-4F29-9E41-AD14E720877C}">
      <dgm:prSet/>
      <dgm:spPr/>
      <dgm:t>
        <a:bodyPr/>
        <a:lstStyle/>
        <a:p>
          <a:endParaRPr lang="en-GB"/>
        </a:p>
      </dgm:t>
    </dgm:pt>
    <dgm:pt modelId="{39597974-CC32-43E3-856E-F49C5C26E877}">
      <dgm:prSet phldrT="[Text]"/>
      <dgm:spPr>
        <a:solidFill>
          <a:srgbClr val="70AC2E"/>
        </a:solidFill>
      </dgm:spPr>
      <dgm:t>
        <a:bodyPr/>
        <a:lstStyle/>
        <a:p>
          <a:r>
            <a:rPr lang="en-GB" altLang="en-US" b="1" dirty="0" smtClean="0">
              <a:solidFill>
                <a:schemeClr val="tx1"/>
              </a:solidFill>
              <a:latin typeface="Arial" charset="0"/>
              <a:cs typeface="Arial" charset="0"/>
            </a:rPr>
            <a:t>Purpose:</a:t>
          </a:r>
          <a:r>
            <a:rPr lang="en-GB" altLang="en-US" b="1" dirty="0" smtClean="0">
              <a:latin typeface="Arial" charset="0"/>
              <a:cs typeface="Arial" charset="0"/>
            </a:rPr>
            <a:t>  </a:t>
          </a:r>
          <a:endParaRPr lang="en-GB" dirty="0"/>
        </a:p>
      </dgm:t>
    </dgm:pt>
    <dgm:pt modelId="{EF0B6508-11B4-4D53-8DE1-C57A27BA7D9E}" type="parTrans" cxnId="{139BA40F-56A4-4EC1-87DB-8FF560B4F5CE}">
      <dgm:prSet/>
      <dgm:spPr/>
      <dgm:t>
        <a:bodyPr/>
        <a:lstStyle/>
        <a:p>
          <a:endParaRPr lang="en-GB"/>
        </a:p>
      </dgm:t>
    </dgm:pt>
    <dgm:pt modelId="{DB563EE7-517D-4D6C-AC2D-FDE00AA0DE23}" type="sibTrans" cxnId="{139BA40F-56A4-4EC1-87DB-8FF560B4F5CE}">
      <dgm:prSet/>
      <dgm:spPr/>
      <dgm:t>
        <a:bodyPr/>
        <a:lstStyle/>
        <a:p>
          <a:endParaRPr lang="en-GB"/>
        </a:p>
      </dgm:t>
    </dgm:pt>
    <dgm:pt modelId="{2EE3A0D8-48F2-465F-89AD-4DF072D44E7C}">
      <dgm:prSet phldrT="[Text]"/>
      <dgm:spPr/>
      <dgm:t>
        <a:bodyPr/>
        <a:lstStyle/>
        <a:p>
          <a:r>
            <a:rPr lang="en-GB" altLang="en-US" dirty="0" smtClean="0">
              <a:latin typeface="Arial" charset="0"/>
              <a:cs typeface="Arial" charset="0"/>
            </a:rPr>
            <a:t>Desire to contribute to something which is seen as greater than oneself</a:t>
          </a:r>
          <a:endParaRPr lang="en-GB" dirty="0"/>
        </a:p>
      </dgm:t>
    </dgm:pt>
    <dgm:pt modelId="{FDC2B357-1EA5-4DCF-9790-FF0F0527A789}" type="parTrans" cxnId="{9E6FAE0A-8BDA-43AA-9BA6-77A062AF8E7A}">
      <dgm:prSet/>
      <dgm:spPr/>
      <dgm:t>
        <a:bodyPr/>
        <a:lstStyle/>
        <a:p>
          <a:endParaRPr lang="en-GB"/>
        </a:p>
      </dgm:t>
    </dgm:pt>
    <dgm:pt modelId="{99493669-54C3-4469-B3B0-42FB7FD0EAF7}" type="sibTrans" cxnId="{9E6FAE0A-8BDA-43AA-9BA6-77A062AF8E7A}">
      <dgm:prSet/>
      <dgm:spPr/>
      <dgm:t>
        <a:bodyPr/>
        <a:lstStyle/>
        <a:p>
          <a:endParaRPr lang="en-GB"/>
        </a:p>
      </dgm:t>
    </dgm:pt>
    <dgm:pt modelId="{C0A4DFEB-7FA6-4D7F-9984-FE603F6878A1}" type="pres">
      <dgm:prSet presAssocID="{EA12A5E2-EE2C-4912-818E-4DCE33ED7D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111F38F-5DE1-41A0-990D-4B73A4C4FF78}" type="pres">
      <dgm:prSet presAssocID="{EB2126BE-DA7E-432A-9399-B013483A0141}" presName="compositeNode" presStyleCnt="0">
        <dgm:presLayoutVars>
          <dgm:bulletEnabled val="1"/>
        </dgm:presLayoutVars>
      </dgm:prSet>
      <dgm:spPr/>
    </dgm:pt>
    <dgm:pt modelId="{CB4B3672-BB4F-4257-A18A-0C4ECF34EEF1}" type="pres">
      <dgm:prSet presAssocID="{EB2126BE-DA7E-432A-9399-B013483A0141}" presName="bgRect" presStyleLbl="node1" presStyleIdx="0" presStyleCnt="3"/>
      <dgm:spPr/>
      <dgm:t>
        <a:bodyPr/>
        <a:lstStyle/>
        <a:p>
          <a:endParaRPr lang="en-GB"/>
        </a:p>
      </dgm:t>
    </dgm:pt>
    <dgm:pt modelId="{4B0775E6-6B09-41D0-A37C-13BAB121E195}" type="pres">
      <dgm:prSet presAssocID="{EB2126BE-DA7E-432A-9399-B013483A0141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05BD7B6-3657-4913-B818-22322FBFDBC5}" type="pres">
      <dgm:prSet presAssocID="{EB2126BE-DA7E-432A-9399-B013483A0141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24C61C-12CB-48FF-8235-F8344E1E770E}" type="pres">
      <dgm:prSet presAssocID="{3312AE22-14D8-4E36-80E2-EC68728C7D46}" presName="hSp" presStyleCnt="0"/>
      <dgm:spPr/>
    </dgm:pt>
    <dgm:pt modelId="{CEAFEA14-10BC-4555-BA12-1BA5306392B5}" type="pres">
      <dgm:prSet presAssocID="{3312AE22-14D8-4E36-80E2-EC68728C7D46}" presName="vProcSp" presStyleCnt="0"/>
      <dgm:spPr/>
    </dgm:pt>
    <dgm:pt modelId="{0FFC44C2-8AE7-4B44-9647-1E669FB4DD6F}" type="pres">
      <dgm:prSet presAssocID="{3312AE22-14D8-4E36-80E2-EC68728C7D46}" presName="vSp1" presStyleCnt="0"/>
      <dgm:spPr/>
    </dgm:pt>
    <dgm:pt modelId="{1E8F1B55-42FD-4E2E-8F52-D9365E81DC23}" type="pres">
      <dgm:prSet presAssocID="{3312AE22-14D8-4E36-80E2-EC68728C7D46}" presName="simulatedConn" presStyleLbl="solidFgAcc1" presStyleIdx="0" presStyleCnt="2"/>
      <dgm:spPr>
        <a:ln>
          <a:solidFill>
            <a:srgbClr val="92D050"/>
          </a:solidFill>
        </a:ln>
      </dgm:spPr>
    </dgm:pt>
    <dgm:pt modelId="{5F074D0F-87E9-467D-8BD0-79C14598EF42}" type="pres">
      <dgm:prSet presAssocID="{3312AE22-14D8-4E36-80E2-EC68728C7D46}" presName="vSp2" presStyleCnt="0"/>
      <dgm:spPr/>
    </dgm:pt>
    <dgm:pt modelId="{2836642A-BB0A-4331-893D-6C65E8E94FCC}" type="pres">
      <dgm:prSet presAssocID="{3312AE22-14D8-4E36-80E2-EC68728C7D46}" presName="sibTrans" presStyleCnt="0"/>
      <dgm:spPr/>
    </dgm:pt>
    <dgm:pt modelId="{B896557F-DB5C-479E-A6DC-BCADDD787457}" type="pres">
      <dgm:prSet presAssocID="{4CD25521-431F-4EE5-ADAA-87FB59F9D757}" presName="compositeNode" presStyleCnt="0">
        <dgm:presLayoutVars>
          <dgm:bulletEnabled val="1"/>
        </dgm:presLayoutVars>
      </dgm:prSet>
      <dgm:spPr/>
    </dgm:pt>
    <dgm:pt modelId="{A8C0E8FC-B30F-4DB3-B021-5D57CF6D72EC}" type="pres">
      <dgm:prSet presAssocID="{4CD25521-431F-4EE5-ADAA-87FB59F9D757}" presName="bgRect" presStyleLbl="node1" presStyleIdx="1" presStyleCnt="3"/>
      <dgm:spPr/>
      <dgm:t>
        <a:bodyPr/>
        <a:lstStyle/>
        <a:p>
          <a:endParaRPr lang="en-GB"/>
        </a:p>
      </dgm:t>
    </dgm:pt>
    <dgm:pt modelId="{DA257DBD-61E1-4E89-BF22-1FF5EF1A000D}" type="pres">
      <dgm:prSet presAssocID="{4CD25521-431F-4EE5-ADAA-87FB59F9D757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579B9AB-6474-4655-81D4-AB4F4C846971}" type="pres">
      <dgm:prSet presAssocID="{4CD25521-431F-4EE5-ADAA-87FB59F9D757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4D7B3E-934D-44BF-92BC-8C0C915A5BB3}" type="pres">
      <dgm:prSet presAssocID="{6456037A-C6BA-4451-A2B5-01FEEBD85614}" presName="hSp" presStyleCnt="0"/>
      <dgm:spPr/>
    </dgm:pt>
    <dgm:pt modelId="{711F3806-8357-4A3B-A36A-E9DBBA39E5C1}" type="pres">
      <dgm:prSet presAssocID="{6456037A-C6BA-4451-A2B5-01FEEBD85614}" presName="vProcSp" presStyleCnt="0"/>
      <dgm:spPr/>
    </dgm:pt>
    <dgm:pt modelId="{42B189DB-0EFA-439C-A366-6ABCF6CD4572}" type="pres">
      <dgm:prSet presAssocID="{6456037A-C6BA-4451-A2B5-01FEEBD85614}" presName="vSp1" presStyleCnt="0"/>
      <dgm:spPr/>
    </dgm:pt>
    <dgm:pt modelId="{8FC335AC-A236-4B3A-8904-7E086C70EB86}" type="pres">
      <dgm:prSet presAssocID="{6456037A-C6BA-4451-A2B5-01FEEBD85614}" presName="simulatedConn" presStyleLbl="solidFgAcc1" presStyleIdx="1" presStyleCnt="2"/>
      <dgm:spPr>
        <a:ln>
          <a:solidFill>
            <a:srgbClr val="70AC2E"/>
          </a:solidFill>
        </a:ln>
      </dgm:spPr>
    </dgm:pt>
    <dgm:pt modelId="{B001FB69-C1CD-44B2-8805-8B8CFCEAFC1E}" type="pres">
      <dgm:prSet presAssocID="{6456037A-C6BA-4451-A2B5-01FEEBD85614}" presName="vSp2" presStyleCnt="0"/>
      <dgm:spPr/>
    </dgm:pt>
    <dgm:pt modelId="{88C779D3-0460-4760-8E86-78953FBD4F1D}" type="pres">
      <dgm:prSet presAssocID="{6456037A-C6BA-4451-A2B5-01FEEBD85614}" presName="sibTrans" presStyleCnt="0"/>
      <dgm:spPr/>
    </dgm:pt>
    <dgm:pt modelId="{DEB3344B-D832-4054-B0AA-679DA2BAF12C}" type="pres">
      <dgm:prSet presAssocID="{39597974-CC32-43E3-856E-F49C5C26E877}" presName="compositeNode" presStyleCnt="0">
        <dgm:presLayoutVars>
          <dgm:bulletEnabled val="1"/>
        </dgm:presLayoutVars>
      </dgm:prSet>
      <dgm:spPr/>
    </dgm:pt>
    <dgm:pt modelId="{F5687331-2CBE-4544-9217-9866347F5C74}" type="pres">
      <dgm:prSet presAssocID="{39597974-CC32-43E3-856E-F49C5C26E877}" presName="bgRect" presStyleLbl="node1" presStyleIdx="2" presStyleCnt="3"/>
      <dgm:spPr/>
      <dgm:t>
        <a:bodyPr/>
        <a:lstStyle/>
        <a:p>
          <a:endParaRPr lang="en-GB"/>
        </a:p>
      </dgm:t>
    </dgm:pt>
    <dgm:pt modelId="{9476B5C0-8659-4870-BA22-D655ED0302A7}" type="pres">
      <dgm:prSet presAssocID="{39597974-CC32-43E3-856E-F49C5C26E877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9618E37-6475-497A-A9D0-45F0E5DBD12B}" type="pres">
      <dgm:prSet presAssocID="{39597974-CC32-43E3-856E-F49C5C26E877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24CDA34-62C9-4028-80DA-6B7186BBC7AD}" type="presOf" srcId="{39597974-CC32-43E3-856E-F49C5C26E877}" destId="{9476B5C0-8659-4870-BA22-D655ED0302A7}" srcOrd="1" destOrd="0" presId="urn:microsoft.com/office/officeart/2005/8/layout/hProcess7"/>
    <dgm:cxn modelId="{1EF219E2-4847-4148-B332-BDD9D3916D12}" type="presOf" srcId="{4CD25521-431F-4EE5-ADAA-87FB59F9D757}" destId="{A8C0E8FC-B30F-4DB3-B021-5D57CF6D72EC}" srcOrd="0" destOrd="0" presId="urn:microsoft.com/office/officeart/2005/8/layout/hProcess7"/>
    <dgm:cxn modelId="{9E6FAE0A-8BDA-43AA-9BA6-77A062AF8E7A}" srcId="{39597974-CC32-43E3-856E-F49C5C26E877}" destId="{2EE3A0D8-48F2-465F-89AD-4DF072D44E7C}" srcOrd="0" destOrd="0" parTransId="{FDC2B357-1EA5-4DCF-9790-FF0F0527A789}" sibTransId="{99493669-54C3-4469-B3B0-42FB7FD0EAF7}"/>
    <dgm:cxn modelId="{721499EF-3A66-4742-9329-3A743352D00C}" type="presOf" srcId="{EB2126BE-DA7E-432A-9399-B013483A0141}" destId="{CB4B3672-BB4F-4257-A18A-0C4ECF34EEF1}" srcOrd="0" destOrd="0" presId="urn:microsoft.com/office/officeart/2005/8/layout/hProcess7"/>
    <dgm:cxn modelId="{C26A950B-28EF-406C-9D51-6FE039BC0387}" type="presOf" srcId="{39597974-CC32-43E3-856E-F49C5C26E877}" destId="{F5687331-2CBE-4544-9217-9866347F5C74}" srcOrd="0" destOrd="0" presId="urn:microsoft.com/office/officeart/2005/8/layout/hProcess7"/>
    <dgm:cxn modelId="{5DAB8E5C-028F-4072-AD22-ABF69A5D7A2A}" srcId="{EA12A5E2-EE2C-4912-818E-4DCE33ED7D69}" destId="{4CD25521-431F-4EE5-ADAA-87FB59F9D757}" srcOrd="1" destOrd="0" parTransId="{3F574226-9812-4BE1-848E-6DBD1BAFDCAC}" sibTransId="{6456037A-C6BA-4451-A2B5-01FEEBD85614}"/>
    <dgm:cxn modelId="{6BFB964D-1CBB-4F29-9E41-AD14E720877C}" srcId="{4CD25521-431F-4EE5-ADAA-87FB59F9D757}" destId="{FDFFF3F1-3413-49BE-9D94-F82D5ADDF192}" srcOrd="0" destOrd="0" parTransId="{ED7ABEF0-B776-4D17-9F2D-562B428DD7FA}" sibTransId="{DEE6D176-4C2D-424C-8E67-A7C810773DFB}"/>
    <dgm:cxn modelId="{B64EF917-70CA-4E20-B6F5-A72B6E7390CB}" type="presOf" srcId="{EB2126BE-DA7E-432A-9399-B013483A0141}" destId="{4B0775E6-6B09-41D0-A37C-13BAB121E195}" srcOrd="1" destOrd="0" presId="urn:microsoft.com/office/officeart/2005/8/layout/hProcess7"/>
    <dgm:cxn modelId="{58062FED-6575-497A-9D0A-258204F01FDA}" type="presOf" srcId="{EA12A5E2-EE2C-4912-818E-4DCE33ED7D69}" destId="{C0A4DFEB-7FA6-4D7F-9984-FE603F6878A1}" srcOrd="0" destOrd="0" presId="urn:microsoft.com/office/officeart/2005/8/layout/hProcess7"/>
    <dgm:cxn modelId="{139BA40F-56A4-4EC1-87DB-8FF560B4F5CE}" srcId="{EA12A5E2-EE2C-4912-818E-4DCE33ED7D69}" destId="{39597974-CC32-43E3-856E-F49C5C26E877}" srcOrd="2" destOrd="0" parTransId="{EF0B6508-11B4-4D53-8DE1-C57A27BA7D9E}" sibTransId="{DB563EE7-517D-4D6C-AC2D-FDE00AA0DE23}"/>
    <dgm:cxn modelId="{82C06F85-09D2-4B24-BCCA-A6693A16BAC0}" type="presOf" srcId="{FDFFF3F1-3413-49BE-9D94-F82D5ADDF192}" destId="{D579B9AB-6474-4655-81D4-AB4F4C846971}" srcOrd="0" destOrd="0" presId="urn:microsoft.com/office/officeart/2005/8/layout/hProcess7"/>
    <dgm:cxn modelId="{B65EE261-EFF3-401B-94DF-36D017EA56CF}" type="presOf" srcId="{2EE3A0D8-48F2-465F-89AD-4DF072D44E7C}" destId="{99618E37-6475-497A-A9D0-45F0E5DBD12B}" srcOrd="0" destOrd="0" presId="urn:microsoft.com/office/officeart/2005/8/layout/hProcess7"/>
    <dgm:cxn modelId="{D489B044-2750-4EAF-A6CF-7FA58862CE20}" type="presOf" srcId="{B8BDB64E-9D50-40B8-A5E5-E59B0DF2A46B}" destId="{C05BD7B6-3657-4913-B818-22322FBFDBC5}" srcOrd="0" destOrd="0" presId="urn:microsoft.com/office/officeart/2005/8/layout/hProcess7"/>
    <dgm:cxn modelId="{59074D5E-D080-4D59-84B9-DB8EC6B84D9D}" srcId="{EA12A5E2-EE2C-4912-818E-4DCE33ED7D69}" destId="{EB2126BE-DA7E-432A-9399-B013483A0141}" srcOrd="0" destOrd="0" parTransId="{0C519098-8210-4610-8AD0-FBB593B561C2}" sibTransId="{3312AE22-14D8-4E36-80E2-EC68728C7D46}"/>
    <dgm:cxn modelId="{6B55A91C-F5FE-4DC8-89DB-F6ECD894B6B7}" srcId="{EB2126BE-DA7E-432A-9399-B013483A0141}" destId="{B8BDB64E-9D50-40B8-A5E5-E59B0DF2A46B}" srcOrd="0" destOrd="0" parTransId="{A6C14FBB-2CB0-476D-BB6A-4CD82B71EA75}" sibTransId="{F6055887-4E45-4E10-B804-4EB09DE381ED}"/>
    <dgm:cxn modelId="{7CE4574B-9C60-4FF1-B59D-5FB769D39121}" type="presOf" srcId="{4CD25521-431F-4EE5-ADAA-87FB59F9D757}" destId="{DA257DBD-61E1-4E89-BF22-1FF5EF1A000D}" srcOrd="1" destOrd="0" presId="urn:microsoft.com/office/officeart/2005/8/layout/hProcess7"/>
    <dgm:cxn modelId="{36DCE5E4-F519-4B47-A916-84ADC4A2C9DF}" type="presParOf" srcId="{C0A4DFEB-7FA6-4D7F-9984-FE603F6878A1}" destId="{6111F38F-5DE1-41A0-990D-4B73A4C4FF78}" srcOrd="0" destOrd="0" presId="urn:microsoft.com/office/officeart/2005/8/layout/hProcess7"/>
    <dgm:cxn modelId="{BB0E11EC-93BE-4177-9E49-6AD819F97992}" type="presParOf" srcId="{6111F38F-5DE1-41A0-990D-4B73A4C4FF78}" destId="{CB4B3672-BB4F-4257-A18A-0C4ECF34EEF1}" srcOrd="0" destOrd="0" presId="urn:microsoft.com/office/officeart/2005/8/layout/hProcess7"/>
    <dgm:cxn modelId="{E434104A-9B7D-45F0-B4F8-4E18D4AD7177}" type="presParOf" srcId="{6111F38F-5DE1-41A0-990D-4B73A4C4FF78}" destId="{4B0775E6-6B09-41D0-A37C-13BAB121E195}" srcOrd="1" destOrd="0" presId="urn:microsoft.com/office/officeart/2005/8/layout/hProcess7"/>
    <dgm:cxn modelId="{421A1A37-6610-427D-AACC-FCC9D31B434E}" type="presParOf" srcId="{6111F38F-5DE1-41A0-990D-4B73A4C4FF78}" destId="{C05BD7B6-3657-4913-B818-22322FBFDBC5}" srcOrd="2" destOrd="0" presId="urn:microsoft.com/office/officeart/2005/8/layout/hProcess7"/>
    <dgm:cxn modelId="{1338B66A-076B-416A-823B-F7DD60D6DB1A}" type="presParOf" srcId="{C0A4DFEB-7FA6-4D7F-9984-FE603F6878A1}" destId="{FB24C61C-12CB-48FF-8235-F8344E1E770E}" srcOrd="1" destOrd="0" presId="urn:microsoft.com/office/officeart/2005/8/layout/hProcess7"/>
    <dgm:cxn modelId="{37764754-0E6B-4FA8-BAA9-D1A5124FECAA}" type="presParOf" srcId="{C0A4DFEB-7FA6-4D7F-9984-FE603F6878A1}" destId="{CEAFEA14-10BC-4555-BA12-1BA5306392B5}" srcOrd="2" destOrd="0" presId="urn:microsoft.com/office/officeart/2005/8/layout/hProcess7"/>
    <dgm:cxn modelId="{073933AE-EA86-469D-A198-4AD98C348E49}" type="presParOf" srcId="{CEAFEA14-10BC-4555-BA12-1BA5306392B5}" destId="{0FFC44C2-8AE7-4B44-9647-1E669FB4DD6F}" srcOrd="0" destOrd="0" presId="urn:microsoft.com/office/officeart/2005/8/layout/hProcess7"/>
    <dgm:cxn modelId="{8DB99C9F-975F-43D3-BF0F-D7071625A2DC}" type="presParOf" srcId="{CEAFEA14-10BC-4555-BA12-1BA5306392B5}" destId="{1E8F1B55-42FD-4E2E-8F52-D9365E81DC23}" srcOrd="1" destOrd="0" presId="urn:microsoft.com/office/officeart/2005/8/layout/hProcess7"/>
    <dgm:cxn modelId="{2B1ECBE1-D8C9-4802-943F-EDB82713652C}" type="presParOf" srcId="{CEAFEA14-10BC-4555-BA12-1BA5306392B5}" destId="{5F074D0F-87E9-467D-8BD0-79C14598EF42}" srcOrd="2" destOrd="0" presId="urn:microsoft.com/office/officeart/2005/8/layout/hProcess7"/>
    <dgm:cxn modelId="{E43FE15C-55E4-42A3-B3F5-1C273252CBA8}" type="presParOf" srcId="{C0A4DFEB-7FA6-4D7F-9984-FE603F6878A1}" destId="{2836642A-BB0A-4331-893D-6C65E8E94FCC}" srcOrd="3" destOrd="0" presId="urn:microsoft.com/office/officeart/2005/8/layout/hProcess7"/>
    <dgm:cxn modelId="{29B0A4C4-00EB-4E02-85C0-8DE9B7C8A4ED}" type="presParOf" srcId="{C0A4DFEB-7FA6-4D7F-9984-FE603F6878A1}" destId="{B896557F-DB5C-479E-A6DC-BCADDD787457}" srcOrd="4" destOrd="0" presId="urn:microsoft.com/office/officeart/2005/8/layout/hProcess7"/>
    <dgm:cxn modelId="{AF344F8D-D053-4716-A0B3-868ADA2FE206}" type="presParOf" srcId="{B896557F-DB5C-479E-A6DC-BCADDD787457}" destId="{A8C0E8FC-B30F-4DB3-B021-5D57CF6D72EC}" srcOrd="0" destOrd="0" presId="urn:microsoft.com/office/officeart/2005/8/layout/hProcess7"/>
    <dgm:cxn modelId="{BB781D1F-D213-4B81-8285-948E3DBD06A8}" type="presParOf" srcId="{B896557F-DB5C-479E-A6DC-BCADDD787457}" destId="{DA257DBD-61E1-4E89-BF22-1FF5EF1A000D}" srcOrd="1" destOrd="0" presId="urn:microsoft.com/office/officeart/2005/8/layout/hProcess7"/>
    <dgm:cxn modelId="{AF34C8BD-CB05-423E-BFA8-1F8D46404B85}" type="presParOf" srcId="{B896557F-DB5C-479E-A6DC-BCADDD787457}" destId="{D579B9AB-6474-4655-81D4-AB4F4C846971}" srcOrd="2" destOrd="0" presId="urn:microsoft.com/office/officeart/2005/8/layout/hProcess7"/>
    <dgm:cxn modelId="{71B78944-2BE4-4F04-BD5A-E177BAD9EC22}" type="presParOf" srcId="{C0A4DFEB-7FA6-4D7F-9984-FE603F6878A1}" destId="{0E4D7B3E-934D-44BF-92BC-8C0C915A5BB3}" srcOrd="5" destOrd="0" presId="urn:microsoft.com/office/officeart/2005/8/layout/hProcess7"/>
    <dgm:cxn modelId="{8B9BA2DF-7E29-4B9F-8D43-5661773CA9E6}" type="presParOf" srcId="{C0A4DFEB-7FA6-4D7F-9984-FE603F6878A1}" destId="{711F3806-8357-4A3B-A36A-E9DBBA39E5C1}" srcOrd="6" destOrd="0" presId="urn:microsoft.com/office/officeart/2005/8/layout/hProcess7"/>
    <dgm:cxn modelId="{5F11E423-C40B-4827-9185-567A12FB7433}" type="presParOf" srcId="{711F3806-8357-4A3B-A36A-E9DBBA39E5C1}" destId="{42B189DB-0EFA-439C-A366-6ABCF6CD4572}" srcOrd="0" destOrd="0" presId="urn:microsoft.com/office/officeart/2005/8/layout/hProcess7"/>
    <dgm:cxn modelId="{AA3F406A-4CB1-4515-8AC0-ED2F3613C36B}" type="presParOf" srcId="{711F3806-8357-4A3B-A36A-E9DBBA39E5C1}" destId="{8FC335AC-A236-4B3A-8904-7E086C70EB86}" srcOrd="1" destOrd="0" presId="urn:microsoft.com/office/officeart/2005/8/layout/hProcess7"/>
    <dgm:cxn modelId="{9692B188-EE64-47D8-80A3-225AC13A7D5B}" type="presParOf" srcId="{711F3806-8357-4A3B-A36A-E9DBBA39E5C1}" destId="{B001FB69-C1CD-44B2-8805-8B8CFCEAFC1E}" srcOrd="2" destOrd="0" presId="urn:microsoft.com/office/officeart/2005/8/layout/hProcess7"/>
    <dgm:cxn modelId="{170E5F3B-4BD7-4F08-9E9E-62E7179D73E8}" type="presParOf" srcId="{C0A4DFEB-7FA6-4D7F-9984-FE603F6878A1}" destId="{88C779D3-0460-4760-8E86-78953FBD4F1D}" srcOrd="7" destOrd="0" presId="urn:microsoft.com/office/officeart/2005/8/layout/hProcess7"/>
    <dgm:cxn modelId="{BFCBD138-5944-410B-A6BA-2445976803D8}" type="presParOf" srcId="{C0A4DFEB-7FA6-4D7F-9984-FE603F6878A1}" destId="{DEB3344B-D832-4054-B0AA-679DA2BAF12C}" srcOrd="8" destOrd="0" presId="urn:microsoft.com/office/officeart/2005/8/layout/hProcess7"/>
    <dgm:cxn modelId="{F1A7F6FE-F33C-44F1-B6EF-3C82E7AEAE2D}" type="presParOf" srcId="{DEB3344B-D832-4054-B0AA-679DA2BAF12C}" destId="{F5687331-2CBE-4544-9217-9866347F5C74}" srcOrd="0" destOrd="0" presId="urn:microsoft.com/office/officeart/2005/8/layout/hProcess7"/>
    <dgm:cxn modelId="{5DBA1247-9547-450F-B786-5471E1EA4651}" type="presParOf" srcId="{DEB3344B-D832-4054-B0AA-679DA2BAF12C}" destId="{9476B5C0-8659-4870-BA22-D655ED0302A7}" srcOrd="1" destOrd="0" presId="urn:microsoft.com/office/officeart/2005/8/layout/hProcess7"/>
    <dgm:cxn modelId="{ACE63DA4-69C8-4667-9BC2-F8554A77718C}" type="presParOf" srcId="{DEB3344B-D832-4054-B0AA-679DA2BAF12C}" destId="{99618E37-6475-497A-A9D0-45F0E5DBD12B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B3672-BB4F-4257-A18A-0C4ECF34EEF1}">
      <dsp:nvSpPr>
        <dsp:cNvPr id="0" name=""/>
        <dsp:cNvSpPr/>
      </dsp:nvSpPr>
      <dsp:spPr>
        <a:xfrm>
          <a:off x="599" y="484179"/>
          <a:ext cx="2579700" cy="3095640"/>
        </a:xfrm>
        <a:prstGeom prst="roundRect">
          <a:avLst>
            <a:gd name="adj" fmla="val 5000"/>
          </a:avLst>
        </a:prstGeom>
        <a:solidFill>
          <a:srgbClr val="B0EE7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2600" b="1" kern="1200" dirty="0" smtClean="0">
              <a:solidFill>
                <a:schemeClr val="tx1"/>
              </a:solidFill>
              <a:latin typeface="Arial" charset="0"/>
              <a:cs typeface="Arial" charset="0"/>
            </a:rPr>
            <a:t>Autonomy:</a:t>
          </a:r>
          <a:endParaRPr lang="en-GB" sz="2600" kern="1200" dirty="0">
            <a:solidFill>
              <a:schemeClr val="tx1"/>
            </a:solidFill>
          </a:endParaRPr>
        </a:p>
      </dsp:txBody>
      <dsp:txXfrm rot="16200000">
        <a:off x="-1010643" y="1495422"/>
        <a:ext cx="2538425" cy="515940"/>
      </dsp:txXfrm>
    </dsp:sp>
    <dsp:sp modelId="{C05BD7B6-3657-4913-B818-22322FBFDBC5}">
      <dsp:nvSpPr>
        <dsp:cNvPr id="0" name=""/>
        <dsp:cNvSpPr/>
      </dsp:nvSpPr>
      <dsp:spPr>
        <a:xfrm>
          <a:off x="516539" y="484179"/>
          <a:ext cx="1921876" cy="30956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2700" kern="1200" dirty="0" smtClean="0">
              <a:latin typeface="Arial" charset="0"/>
              <a:cs typeface="Arial" charset="0"/>
            </a:rPr>
            <a:t>Ability to direct ourselves</a:t>
          </a:r>
          <a:endParaRPr lang="en-GB" sz="2700" kern="1200" dirty="0"/>
        </a:p>
      </dsp:txBody>
      <dsp:txXfrm>
        <a:off x="516539" y="484179"/>
        <a:ext cx="1921876" cy="3095640"/>
      </dsp:txXfrm>
    </dsp:sp>
    <dsp:sp modelId="{A8C0E8FC-B30F-4DB3-B021-5D57CF6D72EC}">
      <dsp:nvSpPr>
        <dsp:cNvPr id="0" name=""/>
        <dsp:cNvSpPr/>
      </dsp:nvSpPr>
      <dsp:spPr>
        <a:xfrm>
          <a:off x="2670589" y="484179"/>
          <a:ext cx="2579700" cy="3095640"/>
        </a:xfrm>
        <a:prstGeom prst="roundRect">
          <a:avLst>
            <a:gd name="adj" fmla="val 5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2600" b="1" kern="1200" dirty="0" smtClean="0">
              <a:solidFill>
                <a:schemeClr val="tx1"/>
              </a:solidFill>
              <a:latin typeface="Arial" charset="0"/>
              <a:cs typeface="Arial" charset="0"/>
            </a:rPr>
            <a:t>Mastery:</a:t>
          </a:r>
          <a:r>
            <a:rPr lang="en-GB" altLang="en-US" sz="2600" b="1" kern="1200" dirty="0" smtClean="0">
              <a:latin typeface="Arial" charset="0"/>
              <a:cs typeface="Arial" charset="0"/>
            </a:rPr>
            <a:t>  </a:t>
          </a:r>
          <a:endParaRPr lang="en-GB" sz="2600" kern="1200" dirty="0"/>
        </a:p>
      </dsp:txBody>
      <dsp:txXfrm rot="16200000">
        <a:off x="1659347" y="1495422"/>
        <a:ext cx="2538425" cy="515940"/>
      </dsp:txXfrm>
    </dsp:sp>
    <dsp:sp modelId="{1E8F1B55-42FD-4E2E-8F52-D9365E81DC23}">
      <dsp:nvSpPr>
        <dsp:cNvPr id="0" name=""/>
        <dsp:cNvSpPr/>
      </dsp:nvSpPr>
      <dsp:spPr>
        <a:xfrm rot="5400000">
          <a:off x="2455906" y="2945817"/>
          <a:ext cx="455162" cy="3869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79B9AB-6474-4655-81D4-AB4F4C846971}">
      <dsp:nvSpPr>
        <dsp:cNvPr id="0" name=""/>
        <dsp:cNvSpPr/>
      </dsp:nvSpPr>
      <dsp:spPr>
        <a:xfrm>
          <a:off x="3186529" y="484179"/>
          <a:ext cx="1921876" cy="30956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2700" kern="1200" dirty="0" smtClean="0">
              <a:latin typeface="Arial" charset="0"/>
              <a:cs typeface="Arial" charset="0"/>
            </a:rPr>
            <a:t>Getting better at doing things that matter</a:t>
          </a:r>
          <a:endParaRPr lang="en-GB" sz="2700" kern="1200" dirty="0"/>
        </a:p>
      </dsp:txBody>
      <dsp:txXfrm>
        <a:off x="3186529" y="484179"/>
        <a:ext cx="1921876" cy="3095640"/>
      </dsp:txXfrm>
    </dsp:sp>
    <dsp:sp modelId="{F5687331-2CBE-4544-9217-9866347F5C74}">
      <dsp:nvSpPr>
        <dsp:cNvPr id="0" name=""/>
        <dsp:cNvSpPr/>
      </dsp:nvSpPr>
      <dsp:spPr>
        <a:xfrm>
          <a:off x="5340579" y="484179"/>
          <a:ext cx="2579700" cy="3095640"/>
        </a:xfrm>
        <a:prstGeom prst="roundRect">
          <a:avLst>
            <a:gd name="adj" fmla="val 5000"/>
          </a:avLst>
        </a:prstGeom>
        <a:solidFill>
          <a:srgbClr val="70AC2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2600" b="1" kern="1200" dirty="0" smtClean="0">
              <a:solidFill>
                <a:schemeClr val="tx1"/>
              </a:solidFill>
              <a:latin typeface="Arial" charset="0"/>
              <a:cs typeface="Arial" charset="0"/>
            </a:rPr>
            <a:t>Purpose:</a:t>
          </a:r>
          <a:r>
            <a:rPr lang="en-GB" altLang="en-US" sz="2600" b="1" kern="1200" dirty="0" smtClean="0">
              <a:latin typeface="Arial" charset="0"/>
              <a:cs typeface="Arial" charset="0"/>
            </a:rPr>
            <a:t>  </a:t>
          </a:r>
          <a:endParaRPr lang="en-GB" sz="2600" kern="1200" dirty="0"/>
        </a:p>
      </dsp:txBody>
      <dsp:txXfrm rot="16200000">
        <a:off x="4329337" y="1495422"/>
        <a:ext cx="2538425" cy="515940"/>
      </dsp:txXfrm>
    </dsp:sp>
    <dsp:sp modelId="{8FC335AC-A236-4B3A-8904-7E086C70EB86}">
      <dsp:nvSpPr>
        <dsp:cNvPr id="0" name=""/>
        <dsp:cNvSpPr/>
      </dsp:nvSpPr>
      <dsp:spPr>
        <a:xfrm rot="5400000">
          <a:off x="5125897" y="2945817"/>
          <a:ext cx="455162" cy="386955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AC2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18E37-6475-497A-A9D0-45F0E5DBD12B}">
      <dsp:nvSpPr>
        <dsp:cNvPr id="0" name=""/>
        <dsp:cNvSpPr/>
      </dsp:nvSpPr>
      <dsp:spPr>
        <a:xfrm>
          <a:off x="5856519" y="484179"/>
          <a:ext cx="1921876" cy="309564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altLang="en-US" sz="2700" kern="1200" dirty="0" smtClean="0">
              <a:latin typeface="Arial" charset="0"/>
              <a:cs typeface="Arial" charset="0"/>
            </a:rPr>
            <a:t>Desire to contribute to something which is seen as greater than oneself</a:t>
          </a:r>
          <a:endParaRPr lang="en-GB" sz="2700" kern="1200" dirty="0"/>
        </a:p>
      </dsp:txBody>
      <dsp:txXfrm>
        <a:off x="5856519" y="484179"/>
        <a:ext cx="1921876" cy="3095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9C4D5-FAA7-4B13-A9FD-8F56AE8A58B0}" type="datetimeFigureOut">
              <a:rPr lang="en-GB" smtClean="0"/>
              <a:t>24/06/2014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DCE58-6732-40C5-8327-875727C416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70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 on work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Dan Pink who wrote the book  “The surprising truth about what motivates us” – who best to describe the theory than Dan himself – watch quick video</a:t>
            </a:r>
          </a:p>
          <a:p>
            <a:pPr lvl="0"/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your gut reaction?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What, if anything was significant for you?</a:t>
            </a:r>
          </a:p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where the key principles in the model?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C8BB0B-1A37-46AD-AFBA-ED894889CD4B}" type="slidenum">
              <a:rPr lang="en-GB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15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GB" altLang="en-US" smtClean="0"/>
              <a:t>Things people worry about the most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GB" altLang="en-US" smtClean="0"/>
              <a:t>Things that people have little or no control over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GB" altLang="en-US" smtClean="0"/>
              <a:t>E.g. law, weather, global warming etc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Concerns that people can influence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E.g. Our behaviours, attitude, mindset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8E6C07B-A804-446B-9544-BF84CB3B3AE8}" type="slidenum">
              <a:rPr lang="en-GB" altLang="en-US">
                <a:solidFill>
                  <a:prstClr val="black"/>
                </a:solidFill>
              </a:rPr>
              <a:pPr eaLnBrk="1" hangingPunct="1"/>
              <a:t>7</a:t>
            </a:fld>
            <a:endParaRPr lang="en-GB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37288"/>
            <a:ext cx="2895600" cy="45720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EA35928-9F0B-4D7C-A40E-A228844B17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486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B2FC565-D481-42FB-A90F-C3A8D5999AF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90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E6B7C37-539C-4324-BD47-550ACBD1F93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1633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BFA5849-E34A-455A-BE2F-ACA688180C4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57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742950" indent="-285750">
              <a:buFont typeface="Courier New" panose="02070309020205020404" pitchFamily="49" charset="0"/>
              <a:buChar char="o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0C01939-B79A-4931-8305-7C46A0533BA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832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E8E0432-55EB-4859-ACB8-8B45FF3394C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6057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4AC85EA-A384-403B-A18B-B8395EA9B32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02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3B5D489-C74C-4453-9B9E-D0EE39648AD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60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CFA3D11-DDBE-4858-92E2-FD44379704E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92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6FC573E-EF2B-4D17-8563-587C08110F5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273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452CBB3-62C3-4DAF-BFD4-A53466D5560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39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05F5BCA-4A6D-495F-8E86-CF182C3AE5C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92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620713"/>
            <a:ext cx="6480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C96429-101E-4C6C-A5C0-DF8C17B53A68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cs typeface="Arial" charset="0"/>
            </a:endParaRPr>
          </a:p>
        </p:txBody>
      </p:sp>
      <p:pic>
        <p:nvPicPr>
          <p:cNvPr id="1031" name="Picture 7" descr="Email Bann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6021388"/>
            <a:ext cx="59309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I:\Team_EmpDev\Common Things\Masters\Crests &amp; Logos\New Corporate Crest (Original).JP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620713"/>
            <a:ext cx="1169988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1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Calibri" pitchFamily="34" charset="0"/>
          <a:cs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Calibri" pitchFamily="34" charset="0"/>
          <a:cs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Calibri" pitchFamily="34" charset="0"/>
          <a:cs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>
            <a:outerShdw blurRad="38100" dist="38100" dir="2700000" algn="tl">
              <a:srgbClr val="808080"/>
            </a:outerShdw>
          </a:effectLst>
          <a:latin typeface="Calibri" pitchFamily="34" charset="0"/>
          <a:cs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4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Monotype Sorts" pitchFamily="2" charset="2"/>
        <a:buChar char="V"/>
        <a:defRPr sz="28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60575"/>
            <a:ext cx="7772400" cy="1470025"/>
          </a:xfrm>
        </p:spPr>
        <p:txBody>
          <a:bodyPr/>
          <a:lstStyle/>
          <a:p>
            <a:r>
              <a:rPr lang="en-GB" altLang="en-US" sz="4000" smtClean="0"/>
              <a:t>Motivation and Engagement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>
              <a:lnSpc>
                <a:spcPct val="80000"/>
              </a:lnSpc>
            </a:pPr>
            <a:r>
              <a:rPr lang="en-GB" altLang="en-US" sz="2000" i="1" smtClean="0">
                <a:solidFill>
                  <a:srgbClr val="0D3FA3"/>
                </a:solidFill>
              </a:rPr>
              <a:t>“Highly engaged employees make the customer experience. Disengaged employees break it”</a:t>
            </a:r>
          </a:p>
          <a:p>
            <a:pPr algn="r">
              <a:lnSpc>
                <a:spcPct val="80000"/>
              </a:lnSpc>
            </a:pPr>
            <a:r>
              <a:rPr lang="en-GB" altLang="en-US" sz="1100" b="1" smtClean="0"/>
              <a:t>Timothy R Clark, The 5 ways that Highly Engaged Employees are Different</a:t>
            </a:r>
          </a:p>
        </p:txBody>
      </p:sp>
    </p:spTree>
    <p:extLst>
      <p:ext uri="{BB962C8B-B14F-4D97-AF65-F5344CB8AC3E}">
        <p14:creationId xmlns:p14="http://schemas.microsoft.com/office/powerpoint/2010/main" val="2743408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Thank You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6903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loud"/>
          <p:cNvSpPr>
            <a:spLocks noChangeAspect="1" noEditPoints="1" noChangeArrowheads="1"/>
          </p:cNvSpPr>
          <p:nvPr/>
        </p:nvSpPr>
        <p:spPr bwMode="auto">
          <a:xfrm>
            <a:off x="250825" y="1484313"/>
            <a:ext cx="8569325" cy="43211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EB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5363" name="TextBox 1"/>
          <p:cNvSpPr txBox="1">
            <a:spLocks noChangeArrowheads="1"/>
          </p:cNvSpPr>
          <p:nvPr/>
        </p:nvSpPr>
        <p:spPr bwMode="auto">
          <a:xfrm>
            <a:off x="1547813" y="2420938"/>
            <a:ext cx="63373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Monotype Sorts" pitchFamily="2" charset="2"/>
              <a:buChar char="4"/>
              <a:defRPr sz="32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800">
                <a:solidFill>
                  <a:srgbClr val="000000"/>
                </a:solidFill>
                <a:latin typeface="Arial" charset="0"/>
                <a:cs typeface="Arial" charset="0"/>
              </a:rPr>
              <a:t>Think of a time where you’ve been really motivated at work…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8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1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b="1">
                <a:solidFill>
                  <a:srgbClr val="000000"/>
                </a:solidFill>
                <a:latin typeface="Arial" charset="0"/>
                <a:cs typeface="Arial" charset="0"/>
              </a:rPr>
              <a:t>…what made you feel this way?</a:t>
            </a:r>
          </a:p>
        </p:txBody>
      </p:sp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>
                <a:latin typeface="Arial" charset="0"/>
                <a:cs typeface="Arial" charset="0"/>
              </a:rPr>
              <a:t>What Motivates You?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05157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7543800" cy="1295400"/>
          </a:xfrm>
        </p:spPr>
        <p:txBody>
          <a:bodyPr/>
          <a:lstStyle/>
          <a:p>
            <a:r>
              <a:rPr lang="en-GB" altLang="en-US" smtClean="0"/>
              <a:t>Motivation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68313" y="1773238"/>
            <a:ext cx="4038600" cy="3887787"/>
          </a:xfrm>
          <a:solidFill>
            <a:srgbClr val="C7FB53"/>
          </a:solidFill>
          <a:ln cap="flat">
            <a:solidFill>
              <a:srgbClr val="000080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en-GB" altLang="en-US" sz="2600" b="1" dirty="0" smtClean="0">
                <a:solidFill>
                  <a:srgbClr val="0D3FA3"/>
                </a:solidFill>
              </a:rPr>
              <a:t>Intrinsic </a:t>
            </a:r>
          </a:p>
          <a:p>
            <a:pPr algn="ctr">
              <a:buFont typeface="Wingdings" pitchFamily="2" charset="2"/>
              <a:buNone/>
              <a:defRPr/>
            </a:pPr>
            <a:endParaRPr lang="en-GB" altLang="en-US" sz="2600" b="1" dirty="0" smtClean="0"/>
          </a:p>
          <a:p>
            <a:pPr>
              <a:buFont typeface="Arial" charset="0"/>
              <a:buChar char="•"/>
              <a:defRPr/>
            </a:pPr>
            <a:r>
              <a:rPr lang="en-GB" altLang="en-US" sz="2400" dirty="0" smtClean="0"/>
              <a:t>“makes me happy”</a:t>
            </a:r>
          </a:p>
          <a:p>
            <a:pPr>
              <a:buFont typeface="Arial" charset="0"/>
              <a:buChar char="•"/>
              <a:defRPr/>
            </a:pPr>
            <a:r>
              <a:rPr lang="en-GB" altLang="en-US" sz="2400" dirty="0" smtClean="0"/>
              <a:t>Job satisfaction</a:t>
            </a:r>
          </a:p>
          <a:p>
            <a:pPr>
              <a:buFont typeface="Arial" charset="0"/>
              <a:buChar char="•"/>
              <a:defRPr/>
            </a:pPr>
            <a:r>
              <a:rPr lang="en-GB" altLang="en-US" sz="2400" dirty="0" smtClean="0"/>
              <a:t>Desire to get the job done</a:t>
            </a:r>
          </a:p>
          <a:p>
            <a:pPr>
              <a:buFont typeface="Arial" charset="0"/>
              <a:buChar char="•"/>
              <a:defRPr/>
            </a:pPr>
            <a:endParaRPr lang="en-GB" altLang="en-US" sz="2600" dirty="0" smtClean="0"/>
          </a:p>
          <a:p>
            <a:pPr marL="0" indent="0" algn="ctr">
              <a:buFont typeface="Monotype Sorts" pitchFamily="2" charset="2"/>
              <a:buNone/>
              <a:defRPr/>
            </a:pPr>
            <a:r>
              <a:rPr lang="en-GB" altLang="en-US" sz="2600" b="1" dirty="0" smtClean="0"/>
              <a:t>driven from within</a:t>
            </a:r>
          </a:p>
        </p:txBody>
      </p:sp>
      <p:sp>
        <p:nvSpPr>
          <p:cNvPr id="16388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4643438" y="1773238"/>
            <a:ext cx="4105275" cy="3887787"/>
          </a:xfrm>
          <a:solidFill>
            <a:schemeClr val="accent6">
              <a:lumMod val="20000"/>
              <a:lumOff val="80000"/>
            </a:schemeClr>
          </a:solidFill>
          <a:ln cap="flat">
            <a:solidFill>
              <a:srgbClr val="000080"/>
            </a:solidFill>
            <a:prstDash val="lgDashDot"/>
            <a:miter lim="800000"/>
            <a:headEnd/>
            <a:tailEnd/>
          </a:ln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en-GB" altLang="en-US" sz="2600" b="1" dirty="0" smtClean="0">
                <a:solidFill>
                  <a:srgbClr val="0D3FA3"/>
                </a:solidFill>
              </a:rPr>
              <a:t>Extrinsic</a:t>
            </a:r>
          </a:p>
          <a:p>
            <a:pPr algn="ctr">
              <a:buFont typeface="Wingdings" pitchFamily="2" charset="2"/>
              <a:buNone/>
              <a:defRPr/>
            </a:pPr>
            <a:endParaRPr lang="en-GB" altLang="en-US" sz="2600" dirty="0" smtClean="0"/>
          </a:p>
          <a:p>
            <a:pPr>
              <a:buFont typeface="Arial" charset="0"/>
              <a:buChar char="•"/>
              <a:defRPr/>
            </a:pPr>
            <a:r>
              <a:rPr lang="en-GB" altLang="en-US" sz="2400" dirty="0" smtClean="0"/>
              <a:t>Salary, reward &amp; recognition</a:t>
            </a:r>
          </a:p>
          <a:p>
            <a:pPr>
              <a:buFont typeface="Arial" charset="0"/>
              <a:buChar char="•"/>
              <a:defRPr/>
            </a:pPr>
            <a:r>
              <a:rPr lang="en-GB" altLang="en-US" sz="2400" dirty="0" smtClean="0"/>
              <a:t>Work environment</a:t>
            </a:r>
          </a:p>
          <a:p>
            <a:pPr>
              <a:buFont typeface="Arial" charset="0"/>
              <a:buChar char="•"/>
              <a:defRPr/>
            </a:pPr>
            <a:r>
              <a:rPr lang="en-GB" altLang="en-US" sz="2400" dirty="0" smtClean="0"/>
              <a:t>Line manager /Colleagues</a:t>
            </a:r>
          </a:p>
          <a:p>
            <a:pPr marL="0" indent="0" algn="ctr">
              <a:buFont typeface="Monotype Sorts" pitchFamily="2" charset="2"/>
              <a:buNone/>
              <a:defRPr/>
            </a:pPr>
            <a:endParaRPr lang="en-GB" altLang="en-US" sz="2600" b="1" dirty="0" smtClean="0"/>
          </a:p>
          <a:p>
            <a:pPr marL="0" indent="0" algn="ctr">
              <a:buFont typeface="Monotype Sorts" pitchFamily="2" charset="2"/>
              <a:buNone/>
              <a:defRPr/>
            </a:pPr>
            <a:r>
              <a:rPr lang="en-GB" altLang="en-US" sz="2600" b="1" dirty="0" smtClean="0"/>
              <a:t>driven by external environment</a:t>
            </a:r>
          </a:p>
          <a:p>
            <a:pPr algn="ctr">
              <a:defRPr/>
            </a:pPr>
            <a:endParaRPr lang="en-GB" alt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3184707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SCARF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altLang="en-US" sz="2000" b="1" smtClean="0">
                <a:solidFill>
                  <a:srgbClr val="0070C0"/>
                </a:solidFill>
              </a:rPr>
              <a:t>Status 	</a:t>
            </a:r>
            <a:r>
              <a:rPr lang="en-GB" altLang="en-US" sz="2000" smtClean="0">
                <a:solidFill>
                  <a:srgbClr val="0070C0"/>
                </a:solidFill>
              </a:rPr>
              <a:t>the relative/perceived position held; job title etc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altLang="en-US" sz="2000" b="1" smtClean="0"/>
              <a:t>Certainty  	</a:t>
            </a:r>
            <a:r>
              <a:rPr lang="en-GB" altLang="en-US" sz="2000" smtClean="0"/>
              <a:t>being well informed; always aware of what is 			happening now and what’s happening next; awareness 		of options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altLang="en-US" sz="2000" b="1" smtClean="0">
                <a:solidFill>
                  <a:srgbClr val="0070C0"/>
                </a:solidFill>
              </a:rPr>
              <a:t>Autonomy  	</a:t>
            </a:r>
            <a:r>
              <a:rPr lang="en-GB" altLang="en-US" sz="2000" smtClean="0">
                <a:solidFill>
                  <a:srgbClr val="0070C0"/>
                </a:solidFill>
              </a:rPr>
              <a:t>having control over own work and how it’s done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altLang="en-US" sz="2000" b="1" smtClean="0"/>
              <a:t>Relatedness  	</a:t>
            </a:r>
            <a:r>
              <a:rPr lang="en-GB" altLang="en-US" sz="2000" smtClean="0"/>
              <a:t>having a good relationship with line manager and 			colleagues; feeling connected to the organisation and 		what it’s aspiring to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altLang="en-US" sz="2000" b="1" smtClean="0">
                <a:solidFill>
                  <a:srgbClr val="0070C0"/>
                </a:solidFill>
              </a:rPr>
              <a:t>Fairness 	</a:t>
            </a:r>
            <a:r>
              <a:rPr lang="en-GB" altLang="en-US" sz="2000" smtClean="0">
                <a:solidFill>
                  <a:srgbClr val="0070C0"/>
                </a:solidFill>
              </a:rPr>
              <a:t>the perception of being treated fairly; seeing 			consistency in treatment of others</a:t>
            </a:r>
          </a:p>
        </p:txBody>
      </p:sp>
    </p:spTree>
    <p:extLst>
      <p:ext uri="{BB962C8B-B14F-4D97-AF65-F5344CB8AC3E}">
        <p14:creationId xmlns:p14="http://schemas.microsoft.com/office/powerpoint/2010/main" val="696397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Dan Pink - </a:t>
            </a:r>
            <a:r>
              <a:rPr lang="en-GB" dirty="0" smtClean="0">
                <a:solidFill>
                  <a:srgbClr val="F600F6"/>
                </a:solidFill>
              </a:rPr>
              <a:t>DRIVE</a:t>
            </a:r>
            <a:endParaRPr lang="en-GB" dirty="0">
              <a:solidFill>
                <a:srgbClr val="F600F6"/>
              </a:solidFill>
            </a:endParaRPr>
          </a:p>
        </p:txBody>
      </p:sp>
      <p:pic>
        <p:nvPicPr>
          <p:cNvPr id="4" name="RSA Animate - Drive_ The surprising truth about what motiva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700808"/>
            <a:ext cx="7145338" cy="4040188"/>
          </a:xfrm>
        </p:spPr>
      </p:pic>
    </p:spTree>
    <p:extLst>
      <p:ext uri="{BB962C8B-B14F-4D97-AF65-F5344CB8AC3E}">
        <p14:creationId xmlns:p14="http://schemas.microsoft.com/office/powerpoint/2010/main" val="245638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DRIVE Factors	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683568" y="1772816"/>
          <a:ext cx="792088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9433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7543800" cy="1295400"/>
          </a:xfrm>
        </p:spPr>
        <p:txBody>
          <a:bodyPr/>
          <a:lstStyle/>
          <a:p>
            <a:r>
              <a:rPr lang="en-GB" altLang="en-US" smtClean="0"/>
              <a:t>Circle of Influence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411413" y="1196975"/>
            <a:ext cx="4321175" cy="4464050"/>
            <a:chOff x="2411760" y="1196752"/>
            <a:chExt cx="4320480" cy="4464496"/>
          </a:xfrm>
        </p:grpSpPr>
        <p:sp>
          <p:nvSpPr>
            <p:cNvPr id="20489" name="Oval 2"/>
            <p:cNvSpPr>
              <a:spLocks noChangeArrowheads="1"/>
            </p:cNvSpPr>
            <p:nvPr/>
          </p:nvSpPr>
          <p:spPr bwMode="auto">
            <a:xfrm>
              <a:off x="2411760" y="1196752"/>
              <a:ext cx="4320480" cy="4464496"/>
            </a:xfrm>
            <a:prstGeom prst="ellipse">
              <a:avLst/>
            </a:prstGeom>
            <a:solidFill>
              <a:srgbClr val="3271EE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90" name="Oval 3"/>
            <p:cNvSpPr>
              <a:spLocks noChangeArrowheads="1"/>
            </p:cNvSpPr>
            <p:nvPr/>
          </p:nvSpPr>
          <p:spPr bwMode="auto">
            <a:xfrm>
              <a:off x="3502382" y="2312876"/>
              <a:ext cx="2139237" cy="2232248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91" name="TextBox 4"/>
            <p:cNvSpPr txBox="1">
              <a:spLocks noChangeArrowheads="1"/>
            </p:cNvSpPr>
            <p:nvPr/>
          </p:nvSpPr>
          <p:spPr bwMode="auto">
            <a:xfrm>
              <a:off x="3455876" y="1412776"/>
              <a:ext cx="22322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Circle of Concern</a:t>
              </a:r>
            </a:p>
          </p:txBody>
        </p:sp>
        <p:sp>
          <p:nvSpPr>
            <p:cNvPr id="20492" name="TextBox 11"/>
            <p:cNvSpPr txBox="1">
              <a:spLocks noChangeArrowheads="1"/>
            </p:cNvSpPr>
            <p:nvPr/>
          </p:nvSpPr>
          <p:spPr bwMode="auto">
            <a:xfrm>
              <a:off x="3563888" y="3105835"/>
              <a:ext cx="201622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Circle of Influence</a:t>
              </a: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916238" y="1673225"/>
            <a:ext cx="3311525" cy="3481388"/>
            <a:chOff x="611560" y="1681552"/>
            <a:chExt cx="3312368" cy="3481902"/>
          </a:xfrm>
        </p:grpSpPr>
        <p:sp>
          <p:nvSpPr>
            <p:cNvPr id="20485" name="Right Arrow 9"/>
            <p:cNvSpPr>
              <a:spLocks noChangeArrowheads="1"/>
            </p:cNvSpPr>
            <p:nvPr/>
          </p:nvSpPr>
          <p:spPr bwMode="auto">
            <a:xfrm>
              <a:off x="3337363" y="3284984"/>
              <a:ext cx="586565" cy="3951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86" name="Down Arrow 10"/>
            <p:cNvSpPr>
              <a:spLocks noChangeArrowheads="1"/>
            </p:cNvSpPr>
            <p:nvPr/>
          </p:nvSpPr>
          <p:spPr bwMode="auto">
            <a:xfrm>
              <a:off x="2051720" y="4553245"/>
              <a:ext cx="432048" cy="610209"/>
            </a:xfrm>
            <a:prstGeom prst="downArrow">
              <a:avLst>
                <a:gd name="adj1" fmla="val 50000"/>
                <a:gd name="adj2" fmla="val 50002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87" name="Down Arrow 22"/>
            <p:cNvSpPr>
              <a:spLocks noChangeArrowheads="1"/>
            </p:cNvSpPr>
            <p:nvPr/>
          </p:nvSpPr>
          <p:spPr bwMode="auto">
            <a:xfrm flipV="1">
              <a:off x="2051720" y="1681552"/>
              <a:ext cx="432048" cy="640143"/>
            </a:xfrm>
            <a:prstGeom prst="downArrow">
              <a:avLst>
                <a:gd name="adj1" fmla="val 50000"/>
                <a:gd name="adj2" fmla="val 49999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0488" name="Right Arrow 23"/>
            <p:cNvSpPr>
              <a:spLocks noChangeArrowheads="1"/>
            </p:cNvSpPr>
            <p:nvPr/>
          </p:nvSpPr>
          <p:spPr bwMode="auto">
            <a:xfrm flipH="1">
              <a:off x="611560" y="3239797"/>
              <a:ext cx="586565" cy="39517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294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260350"/>
            <a:ext cx="7761287" cy="1143000"/>
          </a:xfrm>
        </p:spPr>
        <p:txBody>
          <a:bodyPr/>
          <a:lstStyle/>
          <a:p>
            <a:r>
              <a:rPr lang="en-GB" altLang="en-US" smtClean="0"/>
              <a:t>Circle of Influence</a:t>
            </a:r>
          </a:p>
        </p:txBody>
      </p:sp>
      <p:sp>
        <p:nvSpPr>
          <p:cNvPr id="21507" name="Text Box 10"/>
          <p:cNvSpPr txBox="1">
            <a:spLocks noChangeArrowheads="1"/>
          </p:cNvSpPr>
          <p:nvPr/>
        </p:nvSpPr>
        <p:spPr bwMode="auto">
          <a:xfrm>
            <a:off x="4411663" y="1484313"/>
            <a:ext cx="3709987" cy="106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Monotype Sorts" pitchFamily="2" charset="2"/>
              <a:buChar char="4"/>
              <a:defRPr sz="32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Circle of Concern</a:t>
            </a:r>
            <a:r>
              <a:rPr lang="en-GB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Things we worry about and have little or no control over.  </a:t>
            </a:r>
          </a:p>
        </p:txBody>
      </p:sp>
      <p:sp>
        <p:nvSpPr>
          <p:cNvPr id="21508" name="Line 11"/>
          <p:cNvSpPr>
            <a:spLocks noChangeShapeType="1"/>
          </p:cNvSpPr>
          <p:nvPr/>
        </p:nvSpPr>
        <p:spPr bwMode="auto">
          <a:xfrm flipH="1">
            <a:off x="4032250" y="1866900"/>
            <a:ext cx="35877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1439863" y="2901950"/>
            <a:ext cx="23749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Monotype Sorts" pitchFamily="2" charset="2"/>
              <a:buChar char="4"/>
              <a:defRPr sz="32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Circle of Influence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  <a:latin typeface="Arial" charset="0"/>
                <a:cs typeface="Arial" charset="0"/>
              </a:rPr>
              <a:t>Things that we can influence</a:t>
            </a:r>
          </a:p>
        </p:txBody>
      </p:sp>
      <p:sp>
        <p:nvSpPr>
          <p:cNvPr id="21510" name="Text Box 13"/>
          <p:cNvSpPr txBox="1">
            <a:spLocks noChangeArrowheads="1"/>
          </p:cNvSpPr>
          <p:nvPr/>
        </p:nvSpPr>
        <p:spPr bwMode="auto">
          <a:xfrm>
            <a:off x="5003800" y="3117850"/>
            <a:ext cx="374491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Monotype Sorts" pitchFamily="2" charset="2"/>
              <a:buChar char="4"/>
              <a:defRPr sz="32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If you focus on the things </a:t>
            </a:r>
            <a:r>
              <a:rPr lang="en-GB" altLang="en-US" sz="2400" b="1">
                <a:solidFill>
                  <a:srgbClr val="000000"/>
                </a:solidFill>
                <a:latin typeface="Arial" charset="0"/>
                <a:cs typeface="Arial" charset="0"/>
              </a:rPr>
              <a:t>you</a:t>
            </a:r>
            <a:r>
              <a:rPr lang="en-GB" alt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 can control or have some influence over – you can become more </a:t>
            </a:r>
            <a:r>
              <a:rPr lang="en-GB" altLang="en-US" sz="2400" b="1">
                <a:solidFill>
                  <a:srgbClr val="000000"/>
                </a:solidFill>
                <a:latin typeface="Arial" charset="0"/>
                <a:cs typeface="Arial" charset="0"/>
              </a:rPr>
              <a:t>proactive </a:t>
            </a:r>
            <a:r>
              <a:rPr lang="en-GB" alt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and increase you  </a:t>
            </a:r>
            <a:r>
              <a:rPr lang="en-GB" altLang="en-US" sz="2400" b="1">
                <a:solidFill>
                  <a:srgbClr val="000000"/>
                </a:solidFill>
                <a:latin typeface="Arial" charset="0"/>
                <a:cs typeface="Arial" charset="0"/>
              </a:rPr>
              <a:t>motivation</a:t>
            </a:r>
            <a:endParaRPr lang="en-GB" alt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1511" name="Group 3"/>
          <p:cNvGrpSpPr>
            <a:grpSpLocks/>
          </p:cNvGrpSpPr>
          <p:nvPr/>
        </p:nvGrpSpPr>
        <p:grpSpPr bwMode="auto">
          <a:xfrm>
            <a:off x="28575" y="1196975"/>
            <a:ext cx="4319588" cy="4464050"/>
            <a:chOff x="28155" y="1196752"/>
            <a:chExt cx="4320480" cy="4464496"/>
          </a:xfrm>
        </p:grpSpPr>
        <p:sp>
          <p:nvSpPr>
            <p:cNvPr id="21513" name="Oval 12"/>
            <p:cNvSpPr>
              <a:spLocks noChangeArrowheads="1"/>
            </p:cNvSpPr>
            <p:nvPr/>
          </p:nvSpPr>
          <p:spPr bwMode="auto">
            <a:xfrm>
              <a:off x="28155" y="1196752"/>
              <a:ext cx="4320480" cy="4464496"/>
            </a:xfrm>
            <a:prstGeom prst="ellipse">
              <a:avLst/>
            </a:prstGeom>
            <a:solidFill>
              <a:srgbClr val="3271EE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514" name="Oval 13"/>
            <p:cNvSpPr>
              <a:spLocks noChangeArrowheads="1"/>
            </p:cNvSpPr>
            <p:nvPr/>
          </p:nvSpPr>
          <p:spPr bwMode="auto">
            <a:xfrm>
              <a:off x="467544" y="1628799"/>
              <a:ext cx="3456384" cy="3606663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515" name="TextBox 15"/>
            <p:cNvSpPr txBox="1">
              <a:spLocks noChangeArrowheads="1"/>
            </p:cNvSpPr>
            <p:nvPr/>
          </p:nvSpPr>
          <p:spPr bwMode="auto">
            <a:xfrm>
              <a:off x="1180283" y="3105835"/>
              <a:ext cx="201622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Monotype Sorts" pitchFamily="2" charset="2"/>
                <a:buChar char="4"/>
                <a:defRPr sz="32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 b="1">
                  <a:solidFill>
                    <a:srgbClr val="000000"/>
                  </a:solidFill>
                  <a:latin typeface="Arial" charset="0"/>
                  <a:cs typeface="Arial" charset="0"/>
                </a:rPr>
                <a:t>Circle of Influence</a:t>
              </a:r>
            </a:p>
          </p:txBody>
        </p:sp>
      </p:grpSp>
      <p:sp>
        <p:nvSpPr>
          <p:cNvPr id="21512" name="Right Arrow 3"/>
          <p:cNvSpPr>
            <a:spLocks noChangeArrowheads="1"/>
          </p:cNvSpPr>
          <p:nvPr/>
        </p:nvSpPr>
        <p:spPr bwMode="auto">
          <a:xfrm>
            <a:off x="3168650" y="3117850"/>
            <a:ext cx="1727200" cy="576263"/>
          </a:xfrm>
          <a:prstGeom prst="rightArrow">
            <a:avLst>
              <a:gd name="adj1" fmla="val 50000"/>
              <a:gd name="adj2" fmla="val 4992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Monotype Sorts" pitchFamily="2" charset="2"/>
              <a:buChar char="4"/>
              <a:defRPr sz="32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531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Action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sz="2800" dirty="0" smtClean="0"/>
              <a:t>What’s going to make the biggest difference for you going forward?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800" dirty="0" smtClean="0"/>
          </a:p>
          <a:p>
            <a:pPr>
              <a:defRPr/>
            </a:pPr>
            <a:r>
              <a:rPr lang="en-GB" sz="2800" dirty="0" smtClean="0"/>
              <a:t>What actions do we need to take as a team and whose going to take them forward?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GB" sz="1800" dirty="0" smtClean="0"/>
          </a:p>
          <a:p>
            <a:pPr>
              <a:defRPr/>
            </a:pPr>
            <a:r>
              <a:rPr lang="en-GB" sz="2800" dirty="0" smtClean="0"/>
              <a:t>When will we get together to review these action and the impact, if any they’ve had?</a:t>
            </a:r>
          </a:p>
          <a:p>
            <a:pPr>
              <a:defRPr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34494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334</Words>
  <Application>Microsoft Office PowerPoint</Application>
  <PresentationFormat>On-screen Show (4:3)</PresentationFormat>
  <Paragraphs>66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1_Office Theme</vt:lpstr>
      <vt:lpstr>Motivation and Engagement</vt:lpstr>
      <vt:lpstr>What Motivates You?</vt:lpstr>
      <vt:lpstr>Motivation</vt:lpstr>
      <vt:lpstr>SCARF</vt:lpstr>
      <vt:lpstr>Dan Pink - DRIVE</vt:lpstr>
      <vt:lpstr>DRIVE Factors </vt:lpstr>
      <vt:lpstr>Circle of Influence</vt:lpstr>
      <vt:lpstr>Circle of Influence</vt:lpstr>
      <vt:lpstr>Action Planning</vt:lpstr>
      <vt:lpstr>Thank You</vt:lpstr>
    </vt:vector>
  </TitlesOfParts>
  <Company>Aberdeen City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Motivation and Engagement</dc:title>
  <dc:creator>Michelle Shek</dc:creator>
  <cp:lastModifiedBy>Michelle Shek</cp:lastModifiedBy>
  <cp:revision>1</cp:revision>
  <dcterms:created xsi:type="dcterms:W3CDTF">2014-06-24T10:24:57Z</dcterms:created>
  <dcterms:modified xsi:type="dcterms:W3CDTF">2014-06-24T10:26:01Z</dcterms:modified>
</cp:coreProperties>
</file>